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5" r:id="rId5"/>
  </p:sldMasterIdLst>
  <p:notesMasterIdLst>
    <p:notesMasterId r:id="rId19"/>
  </p:notesMasterIdLst>
  <p:handoutMasterIdLst>
    <p:handoutMasterId r:id="rId20"/>
  </p:handoutMasterIdLst>
  <p:sldIdLst>
    <p:sldId id="262" r:id="rId6"/>
    <p:sldId id="431" r:id="rId7"/>
    <p:sldId id="402" r:id="rId8"/>
    <p:sldId id="406" r:id="rId9"/>
    <p:sldId id="436" r:id="rId10"/>
    <p:sldId id="435" r:id="rId11"/>
    <p:sldId id="433" r:id="rId12"/>
    <p:sldId id="434" r:id="rId13"/>
    <p:sldId id="437" r:id="rId14"/>
    <p:sldId id="438" r:id="rId15"/>
    <p:sldId id="432" r:id="rId16"/>
    <p:sldId id="440" r:id="rId17"/>
    <p:sldId id="276" r:id="rId18"/>
  </p:sldIdLst>
  <p:sldSz cx="9144000" cy="5143500" type="screen16x9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inweise" id="{ADFB1C08-B8DD-4D2C-A1C0-D0ADF681D0EE}">
          <p14:sldIdLst>
            <p14:sldId id="262"/>
            <p14:sldId id="431"/>
            <p14:sldId id="402"/>
            <p14:sldId id="406"/>
            <p14:sldId id="436"/>
            <p14:sldId id="435"/>
            <p14:sldId id="433"/>
            <p14:sldId id="434"/>
            <p14:sldId id="437"/>
            <p14:sldId id="438"/>
            <p14:sldId id="432"/>
            <p14:sldId id="440"/>
            <p14:sldId id="276"/>
          </p14:sldIdLst>
        </p14:section>
        <p14:section name="Präsentationsfolien" id="{9FD8F8D3-83DC-435D-8E4B-EC0A141918A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121">
          <p15:clr>
            <a:srgbClr val="A4A3A4"/>
          </p15:clr>
        </p15:guide>
        <p15:guide id="2" pos="21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649835-BCF2-C38A-A7A7-3D1A336BA373}" name="Stefan Laing" initials="SL" userId="S::laing@kfzgewerbe.de::4f840a80-1bfa-46a7-bd3c-0707b84992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8"/>
    <a:srgbClr val="E7E7E7"/>
    <a:srgbClr val="DBE5F1"/>
    <a:srgbClr val="CCE1F0"/>
    <a:srgbClr val="A40000"/>
    <a:srgbClr val="8CB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 autoAdjust="0"/>
  </p:normalViewPr>
  <p:slideViewPr>
    <p:cSldViewPr showGuides="1">
      <p:cViewPr varScale="1">
        <p:scale>
          <a:sx n="113" d="100"/>
          <a:sy n="113" d="100"/>
        </p:scale>
        <p:origin x="309" y="60"/>
      </p:cViewPr>
      <p:guideLst>
        <p:guide orient="horz" pos="1121"/>
        <p:guide pos="21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780" y="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E3899-4838-4D3C-9CB3-73BC466385AF}" type="datetimeFigureOut">
              <a:rPr lang="de-DE" smtClean="0"/>
              <a:t>19.03.2026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1258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F40C2-E78C-4A87-A492-6503137E418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2042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33969-BAA5-4E78-809C-AFB428ED4D4F}" type="datetimeFigureOut">
              <a:rPr lang="de-DE" smtClean="0"/>
              <a:t>19.03.2026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6664"/>
            <a:ext cx="5438140" cy="44684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E7E85-3915-4B7A-8610-AE0B0EC9A91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1939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8" y="0"/>
            <a:ext cx="9146728" cy="51435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9631"/>
            <a:ext cx="8606519" cy="1302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699542"/>
            <a:ext cx="9144000" cy="922089"/>
          </a:xfrm>
          <a:noFill/>
        </p:spPr>
        <p:txBody>
          <a:bodyPr lIns="1026000" tIns="64800" rIns="360000" anchor="t" anchorCtr="0">
            <a:normAutofit/>
          </a:bodyPr>
          <a:lstStyle>
            <a:lvl1pPr marL="0" indent="0" algn="l">
              <a:tabLst/>
              <a:defRPr lang="de-DE" sz="3000" cap="none" baseline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/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1986668"/>
            <a:ext cx="8868890" cy="585082"/>
          </a:xfrm>
        </p:spPr>
        <p:txBody>
          <a:bodyPr lIns="1026000" rIns="360000" anchor="ctr">
            <a:noAutofit/>
          </a:bodyPr>
          <a:lstStyle>
            <a:lvl1pPr marL="0" indent="0" algn="l">
              <a:buNone/>
              <a:defRPr sz="3900" b="0" baseline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Thema des Vortrages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18862"/>
            <a:ext cx="6084888" cy="380680"/>
          </a:xfrm>
        </p:spPr>
        <p:txBody>
          <a:bodyPr lIns="1026000" tIns="126000" anchor="t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Deutsches Kraftfahrzeuggewerbe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526344"/>
            <a:ext cx="8873689" cy="675717"/>
          </a:xfrm>
        </p:spPr>
        <p:txBody>
          <a:bodyPr lIns="1026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Unterpunkte</a:t>
            </a:r>
          </a:p>
        </p:txBody>
      </p:sp>
      <p:pic>
        <p:nvPicPr>
          <p:cNvPr id="13" name="Bild 8">
            <a:extLst>
              <a:ext uri="{FF2B5EF4-FFF2-40B4-BE49-F238E27FC236}">
                <a16:creationId xmlns:a16="http://schemas.microsoft.com/office/drawing/2014/main" id="{447E0349-A910-C446-97A8-222DD0BF56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18" y="4314770"/>
            <a:ext cx="622672" cy="5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0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4972051"/>
            <a:ext cx="507926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89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-2728" y="524769"/>
            <a:ext cx="3494608" cy="648071"/>
          </a:xfrm>
        </p:spPr>
        <p:txBody>
          <a:bodyPr lIns="90000" tIns="0" anchor="t" anchorCtr="0"/>
          <a:lstStyle>
            <a:lvl1pPr algn="l">
              <a:defRPr sz="2000" b="1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524768"/>
            <a:ext cx="5317430" cy="4212468"/>
          </a:xfr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>
              <a:spcBef>
                <a:spcPts val="600"/>
              </a:spcBef>
              <a:defRPr sz="26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600"/>
              </a:spcBef>
              <a:defRPr sz="2200"/>
            </a:lvl4pPr>
            <a:lvl5pPr>
              <a:spcBef>
                <a:spcPts val="600"/>
              </a:spcBef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11601" y="1189583"/>
            <a:ext cx="2480280" cy="35476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0" y="1190179"/>
            <a:ext cx="1011600" cy="3547057"/>
          </a:xfrm>
        </p:spPr>
        <p:txBody>
          <a:bodyPr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4972051"/>
            <a:ext cx="504056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752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08872" y="3757296"/>
            <a:ext cx="7883609" cy="425054"/>
          </a:xfrm>
        </p:spPr>
        <p:txBody>
          <a:bodyPr lIns="90000" anchor="ctr"/>
          <a:lstStyle>
            <a:lvl1pPr algn="l">
              <a:defRPr sz="2000" b="1" baseline="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Bildunterschrift oder Überschrift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08873" y="519522"/>
            <a:ext cx="7883608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08872" y="4182349"/>
            <a:ext cx="788360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-2728" y="519703"/>
            <a:ext cx="1011600" cy="3086105"/>
          </a:xfrm>
        </p:spPr>
        <p:txBody>
          <a:bodyPr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4972051"/>
            <a:ext cx="504057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3158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95487"/>
            <a:ext cx="8897242" cy="11568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1352370"/>
            <a:ext cx="8897242" cy="3487631"/>
          </a:xfrm>
        </p:spPr>
        <p:txBody>
          <a:bodyPr vert="eaVert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4972051"/>
            <a:ext cx="508818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8433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 für Ihre Aufmerksamkei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8" y="0"/>
            <a:ext cx="9146728" cy="51435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9631"/>
            <a:ext cx="8606519" cy="130200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-4799" y="319631"/>
            <a:ext cx="6161503" cy="1302000"/>
          </a:xfrm>
          <a:prstGeom prst="rect">
            <a:avLst/>
          </a:prstGeom>
          <a:noFill/>
        </p:spPr>
        <p:txBody>
          <a:bodyPr wrap="square" lIns="1026000" rtlCol="0" anchor="ctr" anchorCtr="0">
            <a:noAutofit/>
          </a:bodyPr>
          <a:lstStyle/>
          <a:p>
            <a:pPr algn="l"/>
            <a:r>
              <a:rPr lang="de-DE" sz="3000" b="0" baseline="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Vielen Dank</a:t>
            </a:r>
          </a:p>
          <a:p>
            <a:pPr algn="l"/>
            <a:r>
              <a:rPr lang="de-DE" sz="3000" b="0" baseline="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für Ihre Aufmerksamkeit</a:t>
            </a:r>
          </a:p>
        </p:txBody>
      </p:sp>
      <p:pic>
        <p:nvPicPr>
          <p:cNvPr id="6" name="Bild 8">
            <a:extLst>
              <a:ext uri="{FF2B5EF4-FFF2-40B4-BE49-F238E27FC236}">
                <a16:creationId xmlns:a16="http://schemas.microsoft.com/office/drawing/2014/main" id="{60E960D4-9480-E247-B0C0-DFACA35F66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18" y="4314770"/>
            <a:ext cx="622672" cy="5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65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8" y="0"/>
            <a:ext cx="9146728" cy="51435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9631"/>
            <a:ext cx="8606519" cy="1302000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1" y="319631"/>
            <a:ext cx="8897241" cy="1302000"/>
          </a:xfrm>
        </p:spPr>
        <p:txBody>
          <a:bodyPr anchor="ctr"/>
          <a:lstStyle>
            <a:lvl1pPr algn="l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Ihr Kontakt: Vorname Nachname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936000" y="2074956"/>
            <a:ext cx="1583903" cy="2088232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Foto des Ansprechpartners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771801" y="2074956"/>
            <a:ext cx="6125442" cy="208823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Zentralverband Deutsches Kraftfahrzeuggewerbe e.V.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Franz-Lohe-</a:t>
            </a:r>
            <a:r>
              <a:rPr lang="de-DE" dirty="0" err="1"/>
              <a:t>Strasse</a:t>
            </a:r>
            <a:r>
              <a:rPr lang="de-DE" dirty="0"/>
              <a:t> 21</a:t>
            </a:r>
            <a:br>
              <a:rPr lang="de-DE" dirty="0"/>
            </a:br>
            <a:r>
              <a:rPr lang="de-DE" dirty="0"/>
              <a:t>53129 Bonn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Telefon:	+49-228-9127-0</a:t>
            </a:r>
            <a:br>
              <a:rPr lang="de-DE" dirty="0"/>
            </a:br>
            <a:r>
              <a:rPr lang="de-DE" dirty="0"/>
              <a:t>E-Mail:	zdk@kfzgewerbe.de</a:t>
            </a:r>
            <a:br>
              <a:rPr lang="de-DE" dirty="0"/>
            </a:br>
            <a:r>
              <a:rPr lang="de-DE" dirty="0"/>
              <a:t>Internet:	www.kfzgewerbe.de</a:t>
            </a:r>
          </a:p>
        </p:txBody>
      </p:sp>
    </p:spTree>
    <p:extLst>
      <p:ext uri="{BB962C8B-B14F-4D97-AF65-F5344CB8AC3E}">
        <p14:creationId xmlns:p14="http://schemas.microsoft.com/office/powerpoint/2010/main" val="895480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8" y="0"/>
            <a:ext cx="9146728" cy="51435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9631"/>
            <a:ext cx="8606519" cy="1302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699542"/>
            <a:ext cx="9144000" cy="922089"/>
          </a:xfrm>
          <a:noFill/>
        </p:spPr>
        <p:txBody>
          <a:bodyPr lIns="1026000" tIns="64800" rIns="360000" anchor="t" anchorCtr="0">
            <a:normAutofit/>
          </a:bodyPr>
          <a:lstStyle>
            <a:lvl1pPr marL="0" indent="0" algn="l">
              <a:tabLst/>
              <a:defRPr lang="de-DE" sz="3000" cap="none" baseline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/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1986668"/>
            <a:ext cx="8868890" cy="585082"/>
          </a:xfrm>
        </p:spPr>
        <p:txBody>
          <a:bodyPr lIns="1026000" rIns="360000" anchor="ctr">
            <a:noAutofit/>
          </a:bodyPr>
          <a:lstStyle>
            <a:lvl1pPr marL="0" indent="0" algn="l">
              <a:buNone/>
              <a:defRPr sz="3900" b="0" baseline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Thema des Vortrages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18862"/>
            <a:ext cx="6084888" cy="380680"/>
          </a:xfrm>
        </p:spPr>
        <p:txBody>
          <a:bodyPr lIns="1026000" tIns="126000" anchor="t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Deutsches Kraftfahrzeuggewerbe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526344"/>
            <a:ext cx="8873689" cy="675717"/>
          </a:xfrm>
        </p:spPr>
        <p:txBody>
          <a:bodyPr lIns="1026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Unterpunkte</a:t>
            </a:r>
          </a:p>
        </p:txBody>
      </p:sp>
      <p:pic>
        <p:nvPicPr>
          <p:cNvPr id="12" name="Bild 11" descr="ZDK_Kollektivmarke_2011_3D_rgb_offic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42" y="4136876"/>
            <a:ext cx="766688" cy="7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22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95487"/>
            <a:ext cx="8892000" cy="114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Inhaltsverzeichnis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8000" y="1353600"/>
            <a:ext cx="7883999" cy="33552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4972051"/>
            <a:ext cx="504056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0630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94400"/>
            <a:ext cx="8892000" cy="1144800"/>
          </a:xfrm>
          <a:noFill/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8000" y="1353600"/>
            <a:ext cx="7884000" cy="3355200"/>
          </a:xfrm>
        </p:spPr>
        <p:txBody>
          <a:bodyPr/>
          <a:lstStyle>
            <a:lvl1pPr>
              <a:spcBef>
                <a:spcPts val="600"/>
              </a:spcBef>
              <a:buClr>
                <a:srgbClr val="0064A8"/>
              </a:buClr>
              <a:defRPr>
                <a:solidFill>
                  <a:srgbClr val="0064A8"/>
                </a:solidFill>
              </a:defRPr>
            </a:lvl1pPr>
            <a:lvl2pPr>
              <a:spcBef>
                <a:spcPts val="600"/>
              </a:spcBef>
              <a:buClr>
                <a:srgbClr val="0064A8"/>
              </a:buClr>
              <a:defRPr>
                <a:solidFill>
                  <a:srgbClr val="0064A8"/>
                </a:solidFill>
              </a:defRPr>
            </a:lvl2pPr>
            <a:lvl3pPr>
              <a:spcBef>
                <a:spcPts val="600"/>
              </a:spcBef>
              <a:buClr>
                <a:srgbClr val="0064A8"/>
              </a:buClr>
              <a:defRPr>
                <a:solidFill>
                  <a:srgbClr val="0064A8"/>
                </a:solidFill>
              </a:defRPr>
            </a:lvl3pPr>
            <a:lvl4pPr>
              <a:spcBef>
                <a:spcPts val="600"/>
              </a:spcBef>
              <a:buClr>
                <a:srgbClr val="0064A8"/>
              </a:buClr>
              <a:defRPr>
                <a:solidFill>
                  <a:srgbClr val="0064A8"/>
                </a:solidFill>
              </a:defRPr>
            </a:lvl4pPr>
            <a:lvl5pPr>
              <a:spcBef>
                <a:spcPts val="600"/>
              </a:spcBef>
              <a:buClr>
                <a:srgbClr val="0064A8"/>
              </a:buClr>
              <a:defRPr>
                <a:solidFill>
                  <a:srgbClr val="0064A8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-2728" y="1353600"/>
            <a:ext cx="1010728" cy="3355200"/>
          </a:xfrm>
        </p:spPr>
        <p:txBody>
          <a:bodyPr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0064A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4972051"/>
            <a:ext cx="503576" cy="17085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64A8"/>
                </a:solidFill>
              </a:defRPr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112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wiederholt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94400"/>
            <a:ext cx="8892000" cy="259538"/>
          </a:xfrm>
        </p:spPr>
        <p:txBody>
          <a:bodyPr t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cap="none" baseline="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1601" y="699542"/>
            <a:ext cx="7880400" cy="401402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0" y="699542"/>
            <a:ext cx="1011600" cy="4014021"/>
          </a:xfrm>
        </p:spPr>
        <p:txBody>
          <a:bodyPr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4972051"/>
            <a:ext cx="503576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95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95487"/>
            <a:ext cx="8892000" cy="114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Inhaltsverzeichnis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8000" y="1353600"/>
            <a:ext cx="7883999" cy="33552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4972051"/>
            <a:ext cx="504056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839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1601" y="698399"/>
            <a:ext cx="7880400" cy="40151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de-DE" sz="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0" y="698400"/>
            <a:ext cx="1011601" cy="4015162"/>
          </a:xfrm>
        </p:spPr>
        <p:txBody>
          <a:bodyPr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4972051"/>
            <a:ext cx="503577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469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8" y="0"/>
            <a:ext cx="9146728" cy="51435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96392"/>
            <a:ext cx="8606519" cy="1302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" y="3305176"/>
            <a:ext cx="9143999" cy="1021556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-2728" y="2031691"/>
            <a:ext cx="9111232" cy="1125140"/>
          </a:xfrm>
        </p:spPr>
        <p:txBody>
          <a:bodyPr lIns="1026000" anchor="b"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</p:spTree>
    <p:extLst>
      <p:ext uri="{BB962C8B-B14F-4D97-AF65-F5344CB8AC3E}">
        <p14:creationId xmlns:p14="http://schemas.microsoft.com/office/powerpoint/2010/main" val="2895994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95487"/>
            <a:ext cx="8892480" cy="114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11600" y="1352370"/>
            <a:ext cx="3816424" cy="3242252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2200"/>
            </a:lvl4pPr>
            <a:lvl5pPr>
              <a:spcBef>
                <a:spcPts val="6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50694" y="1352369"/>
            <a:ext cx="3841786" cy="324225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2200"/>
            </a:lvl4pPr>
            <a:lvl5pPr>
              <a:spcBef>
                <a:spcPts val="6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0" y="1352370"/>
            <a:ext cx="1011600" cy="3487631"/>
          </a:xfrm>
        </p:spPr>
        <p:txBody>
          <a:bodyPr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011873" y="4623977"/>
            <a:ext cx="3816151" cy="216024"/>
          </a:xfrm>
        </p:spPr>
        <p:txBody>
          <a:bodyPr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5047147" y="4623978"/>
            <a:ext cx="3816151" cy="216024"/>
          </a:xfrm>
        </p:spPr>
        <p:txBody>
          <a:bodyPr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4972051"/>
            <a:ext cx="474874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1333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95487"/>
            <a:ext cx="8897242" cy="114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1600" y="1352370"/>
            <a:ext cx="3816424" cy="47982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11600" y="1832192"/>
            <a:ext cx="3816424" cy="276242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50968" y="1367670"/>
            <a:ext cx="3846274" cy="47982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50968" y="1832192"/>
            <a:ext cx="3846274" cy="2762430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0" y="4972051"/>
            <a:ext cx="1011600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0" y="1352370"/>
            <a:ext cx="1011600" cy="3487632"/>
          </a:xfrm>
        </p:spPr>
        <p:txBody>
          <a:bodyPr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011600" y="4623978"/>
            <a:ext cx="3816151" cy="216024"/>
          </a:xfrm>
        </p:spPr>
        <p:txBody>
          <a:bodyPr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5058898" y="4623978"/>
            <a:ext cx="3816151" cy="216024"/>
          </a:xfrm>
        </p:spPr>
        <p:txBody>
          <a:bodyPr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388424" y="4972051"/>
            <a:ext cx="507926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546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95487"/>
            <a:ext cx="8897242" cy="114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-2728" y="1371242"/>
            <a:ext cx="1011600" cy="3468760"/>
          </a:xfrm>
        </p:spPr>
        <p:txBody>
          <a:bodyPr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4972051"/>
            <a:ext cx="507926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1107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4972051"/>
            <a:ext cx="507926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8694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-2728" y="524769"/>
            <a:ext cx="3494608" cy="648071"/>
          </a:xfrm>
        </p:spPr>
        <p:txBody>
          <a:bodyPr lIns="90000" tIns="0" anchor="t" anchorCtr="0"/>
          <a:lstStyle>
            <a:lvl1pPr algn="l">
              <a:defRPr sz="2000" b="1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524768"/>
            <a:ext cx="5317430" cy="4212468"/>
          </a:xfr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>
              <a:spcBef>
                <a:spcPts val="600"/>
              </a:spcBef>
              <a:defRPr sz="26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600"/>
              </a:spcBef>
              <a:defRPr sz="2200"/>
            </a:lvl4pPr>
            <a:lvl5pPr>
              <a:spcBef>
                <a:spcPts val="600"/>
              </a:spcBef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11601" y="1189583"/>
            <a:ext cx="2480280" cy="35476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0" y="1190179"/>
            <a:ext cx="1011600" cy="3547057"/>
          </a:xfrm>
        </p:spPr>
        <p:txBody>
          <a:bodyPr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4972051"/>
            <a:ext cx="504056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5606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08872" y="3757296"/>
            <a:ext cx="7883609" cy="425054"/>
          </a:xfrm>
        </p:spPr>
        <p:txBody>
          <a:bodyPr lIns="90000" anchor="ctr"/>
          <a:lstStyle>
            <a:lvl1pPr algn="l">
              <a:defRPr sz="2000" b="1" baseline="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Bildunterschrift oder Überschrift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08873" y="519522"/>
            <a:ext cx="7883608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08872" y="4182349"/>
            <a:ext cx="788360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-2728" y="519703"/>
            <a:ext cx="1011600" cy="3086105"/>
          </a:xfrm>
        </p:spPr>
        <p:txBody>
          <a:bodyPr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4972051"/>
            <a:ext cx="504057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367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95487"/>
            <a:ext cx="8897242" cy="11568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1352370"/>
            <a:ext cx="8897242" cy="3487631"/>
          </a:xfrm>
        </p:spPr>
        <p:txBody>
          <a:bodyPr vert="eaVert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4972051"/>
            <a:ext cx="508818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823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 für Ihre Aufmerksamkei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8" y="0"/>
            <a:ext cx="9146728" cy="51435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9631"/>
            <a:ext cx="8606519" cy="130200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-4799" y="319631"/>
            <a:ext cx="6161503" cy="1302000"/>
          </a:xfrm>
          <a:prstGeom prst="rect">
            <a:avLst/>
          </a:prstGeom>
          <a:noFill/>
        </p:spPr>
        <p:txBody>
          <a:bodyPr wrap="square" lIns="1026000" rtlCol="0" anchor="ctr" anchorCtr="0">
            <a:noAutofit/>
          </a:bodyPr>
          <a:lstStyle/>
          <a:p>
            <a:pPr algn="l"/>
            <a:r>
              <a:rPr lang="de-DE" sz="3000" b="0" baseline="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Vielen Dank</a:t>
            </a:r>
          </a:p>
          <a:p>
            <a:pPr algn="l"/>
            <a:r>
              <a:rPr lang="de-DE" sz="3000" b="0" baseline="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für Ihre Aufmerksamkeit</a:t>
            </a:r>
          </a:p>
        </p:txBody>
      </p:sp>
      <p:pic>
        <p:nvPicPr>
          <p:cNvPr id="6" name="Bild 5" descr="ZDK_Kollektivmarke_2011_3D_rgb_offic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42" y="4136876"/>
            <a:ext cx="766688" cy="7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1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94400"/>
            <a:ext cx="8892000" cy="1144800"/>
          </a:xfrm>
          <a:noFill/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8000" y="1353600"/>
            <a:ext cx="7884000" cy="3355200"/>
          </a:xfrm>
        </p:spPr>
        <p:txBody>
          <a:bodyPr/>
          <a:lstStyle>
            <a:lvl1pPr>
              <a:spcBef>
                <a:spcPts val="600"/>
              </a:spcBef>
              <a:buClr>
                <a:srgbClr val="0064A8"/>
              </a:buClr>
              <a:defRPr>
                <a:solidFill>
                  <a:srgbClr val="0064A8"/>
                </a:solidFill>
              </a:defRPr>
            </a:lvl1pPr>
            <a:lvl2pPr>
              <a:spcBef>
                <a:spcPts val="600"/>
              </a:spcBef>
              <a:buClr>
                <a:srgbClr val="0064A8"/>
              </a:buClr>
              <a:defRPr>
                <a:solidFill>
                  <a:srgbClr val="0064A8"/>
                </a:solidFill>
              </a:defRPr>
            </a:lvl2pPr>
            <a:lvl3pPr>
              <a:spcBef>
                <a:spcPts val="600"/>
              </a:spcBef>
              <a:buClr>
                <a:srgbClr val="0064A8"/>
              </a:buClr>
              <a:defRPr>
                <a:solidFill>
                  <a:srgbClr val="0064A8"/>
                </a:solidFill>
              </a:defRPr>
            </a:lvl3pPr>
            <a:lvl4pPr>
              <a:spcBef>
                <a:spcPts val="600"/>
              </a:spcBef>
              <a:buClr>
                <a:srgbClr val="0064A8"/>
              </a:buClr>
              <a:defRPr>
                <a:solidFill>
                  <a:srgbClr val="0064A8"/>
                </a:solidFill>
              </a:defRPr>
            </a:lvl4pPr>
            <a:lvl5pPr>
              <a:spcBef>
                <a:spcPts val="600"/>
              </a:spcBef>
              <a:buClr>
                <a:srgbClr val="0064A8"/>
              </a:buClr>
              <a:defRPr>
                <a:solidFill>
                  <a:srgbClr val="0064A8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-2728" y="1353600"/>
            <a:ext cx="1010728" cy="3355200"/>
          </a:xfrm>
        </p:spPr>
        <p:txBody>
          <a:bodyPr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0064A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4972051"/>
            <a:ext cx="503576" cy="17085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64A8"/>
                </a:solidFill>
              </a:defRPr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8596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8" y="0"/>
            <a:ext cx="9146728" cy="51435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9631"/>
            <a:ext cx="8606519" cy="1302000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1" y="319631"/>
            <a:ext cx="8897241" cy="1302000"/>
          </a:xfrm>
        </p:spPr>
        <p:txBody>
          <a:bodyPr anchor="ctr"/>
          <a:lstStyle>
            <a:lvl1pPr algn="l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Ihr Kontakt: Vorname Nachname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936000" y="2074956"/>
            <a:ext cx="1583903" cy="2088232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Foto des Ansprechpartners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771801" y="2074956"/>
            <a:ext cx="6125442" cy="208823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Zentralverband Deutsches Kraftfahrzeuggewerbe e.V.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Franz-Lohe-</a:t>
            </a:r>
            <a:r>
              <a:rPr lang="de-DE" dirty="0" err="1"/>
              <a:t>Strasse</a:t>
            </a:r>
            <a:r>
              <a:rPr lang="de-DE" dirty="0"/>
              <a:t> 21</a:t>
            </a:r>
            <a:br>
              <a:rPr lang="de-DE" dirty="0"/>
            </a:br>
            <a:r>
              <a:rPr lang="de-DE" dirty="0"/>
              <a:t>53129 Bonn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Telefon:	+49-228-9127-0</a:t>
            </a:r>
            <a:br>
              <a:rPr lang="de-DE" dirty="0"/>
            </a:br>
            <a:r>
              <a:rPr lang="de-DE" dirty="0"/>
              <a:t>E-Mail:	zdk@kfzgewerbe.de</a:t>
            </a:r>
            <a:br>
              <a:rPr lang="de-DE" dirty="0"/>
            </a:br>
            <a:r>
              <a:rPr lang="de-DE" dirty="0"/>
              <a:t>Internet:	www.kfzgewerbe.de</a:t>
            </a:r>
          </a:p>
        </p:txBody>
      </p:sp>
    </p:spTree>
    <p:extLst>
      <p:ext uri="{BB962C8B-B14F-4D97-AF65-F5344CB8AC3E}">
        <p14:creationId xmlns:p14="http://schemas.microsoft.com/office/powerpoint/2010/main" val="157085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wiederholt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94400"/>
            <a:ext cx="8892000" cy="259538"/>
          </a:xfrm>
        </p:spPr>
        <p:txBody>
          <a:bodyPr t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cap="none" baseline="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1601" y="699542"/>
            <a:ext cx="7880400" cy="401402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0" y="699542"/>
            <a:ext cx="1011600" cy="4014021"/>
          </a:xfrm>
        </p:spPr>
        <p:txBody>
          <a:bodyPr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4972051"/>
            <a:ext cx="503576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697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1601" y="698399"/>
            <a:ext cx="7880400" cy="40151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de-DE" sz="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0" y="698400"/>
            <a:ext cx="1011601" cy="4015162"/>
          </a:xfrm>
        </p:spPr>
        <p:txBody>
          <a:bodyPr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4972051"/>
            <a:ext cx="503577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699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8" y="0"/>
            <a:ext cx="9146728" cy="51435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96392"/>
            <a:ext cx="8606519" cy="1302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" y="3305176"/>
            <a:ext cx="9143999" cy="1021556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-2728" y="2031691"/>
            <a:ext cx="9111232" cy="1125140"/>
          </a:xfrm>
        </p:spPr>
        <p:txBody>
          <a:bodyPr lIns="1026000" anchor="b"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</p:spTree>
    <p:extLst>
      <p:ext uri="{BB962C8B-B14F-4D97-AF65-F5344CB8AC3E}">
        <p14:creationId xmlns:p14="http://schemas.microsoft.com/office/powerpoint/2010/main" val="311114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95487"/>
            <a:ext cx="8892480" cy="114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11600" y="1352370"/>
            <a:ext cx="3816424" cy="3242252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2200"/>
            </a:lvl4pPr>
            <a:lvl5pPr>
              <a:spcBef>
                <a:spcPts val="6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50694" y="1352369"/>
            <a:ext cx="3841786" cy="324225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2200"/>
            </a:lvl4pPr>
            <a:lvl5pPr>
              <a:spcBef>
                <a:spcPts val="6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0" y="1352370"/>
            <a:ext cx="1011600" cy="3487631"/>
          </a:xfrm>
        </p:spPr>
        <p:txBody>
          <a:bodyPr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011873" y="4623977"/>
            <a:ext cx="3816151" cy="216024"/>
          </a:xfrm>
        </p:spPr>
        <p:txBody>
          <a:bodyPr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5047147" y="4623978"/>
            <a:ext cx="3816151" cy="216024"/>
          </a:xfrm>
        </p:spPr>
        <p:txBody>
          <a:bodyPr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4972051"/>
            <a:ext cx="474874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797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95487"/>
            <a:ext cx="8897242" cy="114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1600" y="1352370"/>
            <a:ext cx="3816424" cy="47982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11600" y="1832192"/>
            <a:ext cx="3816424" cy="276242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50968" y="1367670"/>
            <a:ext cx="3846274" cy="47982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50968" y="1832192"/>
            <a:ext cx="3846274" cy="2762430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0" y="4972051"/>
            <a:ext cx="1011600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0" y="1352370"/>
            <a:ext cx="1011600" cy="3487632"/>
          </a:xfrm>
        </p:spPr>
        <p:txBody>
          <a:bodyPr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011600" y="4623978"/>
            <a:ext cx="3816151" cy="216024"/>
          </a:xfrm>
        </p:spPr>
        <p:txBody>
          <a:bodyPr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5058898" y="4623978"/>
            <a:ext cx="3816151" cy="216024"/>
          </a:xfrm>
        </p:spPr>
        <p:txBody>
          <a:bodyPr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388424" y="4972051"/>
            <a:ext cx="507926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32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95487"/>
            <a:ext cx="8897242" cy="114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-2728" y="4972051"/>
            <a:ext cx="1011600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11600" y="4972051"/>
            <a:ext cx="6984503" cy="17085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64A8"/>
                </a:solidFill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-2728" y="1371242"/>
            <a:ext cx="1011600" cy="3468760"/>
          </a:xfrm>
        </p:spPr>
        <p:txBody>
          <a:bodyPr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4972051"/>
            <a:ext cx="507926" cy="17085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020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195487"/>
            <a:ext cx="8868891" cy="1144800"/>
          </a:xfrm>
          <a:prstGeom prst="rect">
            <a:avLst/>
          </a:prstGeom>
          <a:noFill/>
        </p:spPr>
        <p:txBody>
          <a:bodyPr vert="horz" lIns="1026000" tIns="108000" rIns="91440" bIns="45720" rtlCol="0" anchor="t" anchorCtr="0">
            <a:no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08000" y="1352372"/>
            <a:ext cx="7860891" cy="3354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4965176"/>
            <a:ext cx="1011600" cy="170858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11600" y="4965176"/>
            <a:ext cx="6984503" cy="170858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4965176"/>
            <a:ext cx="480467" cy="170858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8">
            <a:extLst>
              <a:ext uri="{FF2B5EF4-FFF2-40B4-BE49-F238E27FC236}">
                <a16:creationId xmlns:a16="http://schemas.microsoft.com/office/drawing/2014/main" id="{7F493D9C-05AC-9D47-998F-4ADB46A8A89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18" y="4314770"/>
            <a:ext cx="622672" cy="5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4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61" r:id="rId14"/>
    <p:sldLayoutId id="2147483660" r:id="rId15"/>
  </p:sldLayoutIdLst>
  <p:hf hdr="0"/>
  <p:txStyles>
    <p:titleStyle>
      <a:lvl1pPr algn="l" defTabSz="914400" rtl="0" eaLnBrk="1" latinLnBrk="0" hangingPunct="1">
        <a:lnSpc>
          <a:spcPts val="3900"/>
        </a:lnSpc>
        <a:spcBef>
          <a:spcPct val="0"/>
        </a:spcBef>
        <a:buNone/>
        <a:defRPr sz="3900" b="0" kern="1200" cap="none" baseline="0">
          <a:solidFill>
            <a:srgbClr val="0064A8"/>
          </a:solidFill>
          <a:latin typeface="Calibri" panose="020F050202020403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Clr>
          <a:srgbClr val="0064A8"/>
        </a:buClr>
        <a:buFont typeface="Wingdings" pitchFamily="2" charset="2"/>
        <a:buChar char="§"/>
        <a:defRPr sz="2400" kern="1200">
          <a:solidFill>
            <a:srgbClr val="0064A8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64A8"/>
        </a:buClr>
        <a:buFont typeface="Wingdings" pitchFamily="2" charset="2"/>
        <a:buChar char="§"/>
        <a:defRPr sz="2200" kern="1200">
          <a:solidFill>
            <a:srgbClr val="0064A8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64A8"/>
        </a:buClr>
        <a:buFont typeface="Wingdings" pitchFamily="2" charset="2"/>
        <a:buChar char="§"/>
        <a:defRPr sz="2000" kern="1200">
          <a:solidFill>
            <a:srgbClr val="0064A8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64A8"/>
        </a:buClr>
        <a:buFont typeface="Wingdings" pitchFamily="2" charset="2"/>
        <a:buChar char="§"/>
        <a:defRPr sz="1800" kern="1200">
          <a:solidFill>
            <a:srgbClr val="0064A8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64A8"/>
        </a:buClr>
        <a:buFont typeface="Wingdings" pitchFamily="2" charset="2"/>
        <a:buChar char="§"/>
        <a:defRPr sz="1600" kern="1200">
          <a:solidFill>
            <a:srgbClr val="0064A8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195487"/>
            <a:ext cx="8868891" cy="1144800"/>
          </a:xfrm>
          <a:prstGeom prst="rect">
            <a:avLst/>
          </a:prstGeom>
          <a:noFill/>
        </p:spPr>
        <p:txBody>
          <a:bodyPr vert="horz" lIns="1026000" tIns="108000" rIns="91440" bIns="45720" rtlCol="0" anchor="t" anchorCtr="0">
            <a:no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08000" y="1352372"/>
            <a:ext cx="7860891" cy="3354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4965176"/>
            <a:ext cx="1011600" cy="170858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11600" y="4965176"/>
            <a:ext cx="6984503" cy="170858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/>
              <a:t>Vorname Name, ZDK, Bonn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4965176"/>
            <a:ext cx="480467" cy="170858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fld id="{25F757BC-D9B8-4EAC-93CC-EAD57073D4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Bild 8" descr="ZDK_Kollektivmarke_2011_3D_rgb_office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42" y="4136876"/>
            <a:ext cx="766688" cy="7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0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hf hdr="0"/>
  <p:txStyles>
    <p:titleStyle>
      <a:lvl1pPr algn="l" defTabSz="914400" rtl="0" eaLnBrk="1" latinLnBrk="0" hangingPunct="1">
        <a:lnSpc>
          <a:spcPts val="3900"/>
        </a:lnSpc>
        <a:spcBef>
          <a:spcPct val="0"/>
        </a:spcBef>
        <a:buNone/>
        <a:defRPr sz="3900" b="0" kern="1200" cap="none" baseline="0">
          <a:solidFill>
            <a:srgbClr val="0064A8"/>
          </a:solidFill>
          <a:latin typeface="Calibri" panose="020F050202020403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Clr>
          <a:srgbClr val="0064A8"/>
        </a:buClr>
        <a:buFont typeface="Wingdings" pitchFamily="2" charset="2"/>
        <a:buChar char="§"/>
        <a:defRPr sz="2400" kern="1200">
          <a:solidFill>
            <a:srgbClr val="0064A8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64A8"/>
        </a:buClr>
        <a:buFont typeface="Wingdings" pitchFamily="2" charset="2"/>
        <a:buChar char="§"/>
        <a:defRPr sz="2200" kern="1200">
          <a:solidFill>
            <a:srgbClr val="0064A8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64A8"/>
        </a:buClr>
        <a:buFont typeface="Wingdings" pitchFamily="2" charset="2"/>
        <a:buChar char="§"/>
        <a:defRPr sz="2000" kern="1200">
          <a:solidFill>
            <a:srgbClr val="0064A8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64A8"/>
        </a:buClr>
        <a:buFont typeface="Wingdings" pitchFamily="2" charset="2"/>
        <a:buChar char="§"/>
        <a:defRPr sz="1800" kern="1200">
          <a:solidFill>
            <a:srgbClr val="0064A8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64A8"/>
        </a:buClr>
        <a:buFont typeface="Wingdings" pitchFamily="2" charset="2"/>
        <a:buChar char="§"/>
        <a:defRPr sz="1600" kern="1200">
          <a:solidFill>
            <a:srgbClr val="0064A8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fzgewerbe.de/zdk-onlinezulassung/kontaktformular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laing@kfzgewerbe.de" TargetMode="Externa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bmdv.bund.de/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4F000-5F0E-0090-B18E-637B18101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9955D5D8-126C-8504-CDF6-0EA682284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86668"/>
            <a:ext cx="8868890" cy="1017130"/>
          </a:xfrm>
        </p:spPr>
        <p:txBody>
          <a:bodyPr/>
          <a:lstStyle/>
          <a:p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ZDK-Onlinezulassung</a:t>
            </a:r>
            <a:endParaRPr lang="de-DE" sz="32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FB0DF4-0380-EF65-5587-1E6A4F9F58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4799" y="2886094"/>
            <a:ext cx="8873689" cy="675717"/>
          </a:xfrm>
        </p:spPr>
        <p:txBody>
          <a:bodyPr/>
          <a:lstStyle/>
          <a:p>
            <a:pPr defTabSz="179388"/>
            <a:r>
              <a:rPr lang="de-DE" kern="1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Digitale Zulassungen im eigenen Autohaus abwickeln</a:t>
            </a:r>
            <a:endParaRPr lang="de-DE" sz="28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E967D18-47BB-F482-0D54-BF72129185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302" y="318758"/>
            <a:ext cx="1846819" cy="130561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A7A525F-AFBD-001A-9843-903FFECB5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65516"/>
            <a:ext cx="3523870" cy="6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36039-45B7-FF40-AD0F-87B586C5F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CA4207-3617-8508-AECD-EC765FE66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9" y="1286359"/>
            <a:ext cx="8550442" cy="3528392"/>
          </a:xfrm>
        </p:spPr>
        <p:txBody>
          <a:bodyPr/>
          <a:lstStyle/>
          <a:p>
            <a:r>
              <a:rPr lang="de-DE" sz="1800" dirty="0"/>
              <a:t>Lange Wartezeiten für Termine in einigen lokalen Zulassungsbehörden können umgangen werden.</a:t>
            </a:r>
          </a:p>
          <a:p>
            <a:r>
              <a:rPr lang="de-DE" sz="1800" b="1" dirty="0"/>
              <a:t>Es ist weniger Behördenkontakt nötig. </a:t>
            </a:r>
            <a:r>
              <a:rPr lang="de-DE" sz="1800" dirty="0"/>
              <a:t>Deutlich reduzierte Rückfragen und Telefonate mit Zulassungsstellen bzw. Zulassungsdienstleistern sind zu beobachten.</a:t>
            </a:r>
          </a:p>
          <a:p>
            <a:r>
              <a:rPr lang="de-DE" sz="1800" dirty="0"/>
              <a:t>Die Möglichkeit wird eröffnet, </a:t>
            </a:r>
            <a:r>
              <a:rPr lang="de-DE" sz="1800" b="1" dirty="0"/>
              <a:t>exakte Fahrzeugauslieferungen zu planen</a:t>
            </a:r>
            <a:r>
              <a:rPr lang="de-DE" sz="1800" dirty="0"/>
              <a:t> - z.B. durch eine genaue Zulassungsterminierung und </a:t>
            </a:r>
            <a:r>
              <a:rPr lang="de-DE" sz="1800" b="1" dirty="0"/>
              <a:t>klare Statusanzeigen</a:t>
            </a:r>
            <a:r>
              <a:rPr lang="de-DE" sz="1800" dirty="0"/>
              <a:t>.</a:t>
            </a:r>
          </a:p>
          <a:p>
            <a:r>
              <a:rPr lang="de-DE" sz="1800" dirty="0"/>
              <a:t>Die </a:t>
            </a:r>
            <a:r>
              <a:rPr lang="de-DE" sz="1800" b="1" dirty="0"/>
              <a:t>Hinterlegung</a:t>
            </a:r>
            <a:r>
              <a:rPr lang="de-DE" sz="1800" dirty="0"/>
              <a:t> des zur Identifizierung notwendigen </a:t>
            </a:r>
            <a:r>
              <a:rPr lang="de-DE" sz="1800" b="1" dirty="0"/>
              <a:t>Personalausweises</a:t>
            </a:r>
            <a:r>
              <a:rPr lang="de-DE" sz="1800" dirty="0"/>
              <a:t> bei der Zulassungsbehörde ist </a:t>
            </a:r>
            <a:r>
              <a:rPr lang="de-DE" sz="1800" b="1" dirty="0"/>
              <a:t>nicht mehr notwendig</a:t>
            </a:r>
            <a:r>
              <a:rPr lang="de-DE" sz="1800" dirty="0"/>
              <a:t>.</a:t>
            </a:r>
          </a:p>
          <a:p>
            <a:r>
              <a:rPr lang="de-DE" sz="1800" dirty="0"/>
              <a:t>Bei finanzierten Fahrzeugen </a:t>
            </a:r>
            <a:r>
              <a:rPr lang="de-DE" sz="1800" b="1" dirty="0"/>
              <a:t>kann </a:t>
            </a:r>
            <a:r>
              <a:rPr lang="de-DE" sz="1800" dirty="0"/>
              <a:t>die </a:t>
            </a:r>
            <a:r>
              <a:rPr lang="de-DE" sz="1800" b="1" dirty="0"/>
              <a:t>ZB II </a:t>
            </a:r>
            <a:r>
              <a:rPr lang="de-DE" sz="1800" dirty="0"/>
              <a:t>z.B. </a:t>
            </a:r>
            <a:r>
              <a:rPr lang="de-DE" sz="1800" b="1" dirty="0"/>
              <a:t>direkt von der Zulassungsstelle an die Bank versendet </a:t>
            </a:r>
            <a:r>
              <a:rPr lang="de-DE" sz="1800" dirty="0"/>
              <a:t>werden.</a:t>
            </a:r>
          </a:p>
          <a:p>
            <a:pPr marL="0" indent="0">
              <a:buNone/>
            </a:pPr>
            <a:endParaRPr lang="de-DE" sz="1400" dirty="0"/>
          </a:p>
          <a:p>
            <a:pPr marL="361950" indent="0">
              <a:buNone/>
            </a:pPr>
            <a:endParaRPr lang="de-DE" sz="400" b="1" dirty="0"/>
          </a:p>
          <a:p>
            <a:pPr marL="647700" indent="-285750">
              <a:buFontTx/>
              <a:buChar char="-"/>
            </a:pPr>
            <a:endParaRPr lang="de-DE" sz="1050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877415-B412-45CE-719B-4F96E217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757BC-D9B8-4EAC-93CC-EAD57073D4BC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64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193B01A-AB88-2D8A-C5E2-21A269EA4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79" y="96547"/>
            <a:ext cx="8550442" cy="1032512"/>
          </a:xfrm>
        </p:spPr>
        <p:txBody>
          <a:bodyPr lIns="180000"/>
          <a:lstStyle/>
          <a:p>
            <a:pPr defTabSz="449263"/>
            <a:r>
              <a:rPr lang="de-DE" sz="3200" b="1" dirty="0"/>
              <a:t>7. Typische Use-Cases der "ZDK-Onlinezulassung 	powered by MDC" im Handelsbetrieb</a:t>
            </a:r>
            <a:br>
              <a:rPr lang="de-DE" sz="3200" b="1" dirty="0"/>
            </a:br>
            <a:br>
              <a:rPr lang="de-DE" sz="1800" dirty="0"/>
            </a:b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43405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5CD40-AEE5-A415-A16E-B5F77780C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F2BB74-9078-858C-6DDE-A60F33078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67198"/>
            <a:ext cx="8712968" cy="4609103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/>
              <a:t>8. ZDK-Onlinezulassung - Die nächsten Schritte</a:t>
            </a:r>
          </a:p>
          <a:p>
            <a:pPr marL="0" indent="0">
              <a:buNone/>
            </a:pPr>
            <a:endParaRPr lang="de-DE" sz="1100" b="1" dirty="0"/>
          </a:p>
          <a:p>
            <a:pPr marL="179388" indent="-179388" defTabSz="358775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Pilotprojekt wurde erfolgreich abgeschlossen.</a:t>
            </a:r>
          </a:p>
          <a:p>
            <a:pPr marL="179388" indent="-179388" defTabSz="358775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Ende Februar 2026 erfolgte die </a:t>
            </a:r>
            <a:r>
              <a:rPr lang="de-DE" sz="1800" b="1" dirty="0"/>
              <a:t>Live-Schaltung der Website „ZDK-Onlinezulassung</a:t>
            </a:r>
            <a:r>
              <a:rPr lang="de-DE" sz="1800" dirty="0"/>
              <a:t>“ mit zahlreichen Informationen.</a:t>
            </a:r>
          </a:p>
          <a:p>
            <a:pPr marL="179388" indent="-179388" defTabSz="358775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b="1" dirty="0"/>
              <a:t>Interesse</a:t>
            </a:r>
            <a:r>
              <a:rPr lang="de-DE" sz="1800" dirty="0"/>
              <a:t>: Einfach </a:t>
            </a:r>
            <a:r>
              <a:rPr lang="de-DE" sz="1800" b="1" dirty="0"/>
              <a:t>Kontakt aufnehmen </a:t>
            </a:r>
            <a:r>
              <a:rPr lang="de-DE" sz="1800" dirty="0"/>
              <a:t>unter:</a:t>
            </a:r>
            <a:br>
              <a:rPr lang="de-DE" sz="1800" dirty="0"/>
            </a:br>
            <a:r>
              <a:rPr lang="de-DE" sz="1800" dirty="0">
                <a:hlinkClick r:id="rId2"/>
              </a:rPr>
              <a:t>https://www.kfzgewerbe.de/zdk-onlinezulassung/kontaktformular</a:t>
            </a:r>
            <a:r>
              <a:rPr lang="de-DE" sz="1800" dirty="0"/>
              <a:t> </a:t>
            </a:r>
          </a:p>
          <a:p>
            <a:pPr marL="179388" indent="-179388" defTabSz="358775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Entscheidung treffen: </a:t>
            </a:r>
            <a:r>
              <a:rPr lang="de-DE" sz="1800" b="1" dirty="0"/>
              <a:t>Eigene GK-Kennung beantragen</a:t>
            </a:r>
            <a:r>
              <a:rPr lang="de-DE" sz="1800" dirty="0"/>
              <a:t> </a:t>
            </a:r>
            <a:r>
              <a:rPr lang="de-DE" sz="1800" b="1" dirty="0"/>
              <a:t>oder MDC-GK-Eigenschaft nutzen.</a:t>
            </a:r>
          </a:p>
          <a:p>
            <a:pPr marL="179388" indent="-179388" defTabSz="358775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Garantierte Qualität im Onboarding-Prozess durch Support über ein zentrales Support- und Ticket-System.</a:t>
            </a:r>
          </a:p>
          <a:p>
            <a:pPr marL="179388" indent="-179388" defTabSz="358775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b="1" dirty="0"/>
              <a:t>Autohausgruppen</a:t>
            </a:r>
            <a:r>
              <a:rPr lang="de-DE" sz="1800" dirty="0"/>
              <a:t>: Der </a:t>
            </a:r>
            <a:r>
              <a:rPr lang="de-DE" sz="1800" b="1" dirty="0"/>
              <a:t>Start</a:t>
            </a:r>
            <a:r>
              <a:rPr lang="de-DE" sz="1800" dirty="0"/>
              <a:t> </a:t>
            </a:r>
            <a:r>
              <a:rPr lang="de-DE" sz="1800" b="1" dirty="0"/>
              <a:t>mit</a:t>
            </a:r>
            <a:r>
              <a:rPr lang="de-DE" sz="1800" dirty="0"/>
              <a:t> einem einzelnen </a:t>
            </a:r>
            <a:r>
              <a:rPr lang="de-DE" sz="1800" b="1" dirty="0"/>
              <a:t>Pilotbetrieb</a:t>
            </a:r>
            <a:r>
              <a:rPr lang="de-DE" sz="1800" dirty="0"/>
              <a:t> ist möglich.</a:t>
            </a:r>
            <a:endParaRPr lang="de-DE" sz="1600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FE8C45-8226-B798-CFA9-9AE6ED32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57BC-D9B8-4EAC-93CC-EAD57073D4BC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6245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2E30C-8F35-0ACE-DFB7-EA1AAA649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3534F-6196-9FCC-BC3C-C7D46036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31590"/>
            <a:ext cx="8928992" cy="2664296"/>
          </a:xfrm>
        </p:spPr>
        <p:txBody>
          <a:bodyPr lIns="90000"/>
          <a:lstStyle/>
          <a:p>
            <a:pPr algn="ctr"/>
            <a:r>
              <a:rPr kumimoji="0" lang="de-DE" sz="3200" b="1" i="0" u="sng" strike="noStrike" kern="1200" cap="none" spc="0" normalizeH="0" baseline="0" noProof="0" dirty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Arial" pitchFamily="34" charset="0"/>
              </a:rPr>
              <a:t>Vielen Dank </a:t>
            </a:r>
            <a:r>
              <a:rPr lang="de-DE" sz="3200" b="1" u="sng" dirty="0"/>
              <a:t>für Ihre Aufmerksamkeit!</a:t>
            </a:r>
            <a:br>
              <a:rPr lang="de-DE" sz="3200" b="1" u="sng" dirty="0"/>
            </a:br>
            <a:br>
              <a:rPr lang="de-DE" sz="3200" b="1" u="sng" dirty="0"/>
            </a:br>
            <a:r>
              <a:rPr lang="de-DE" sz="3200" b="1" u="sng" dirty="0"/>
              <a:t>Wir freuen uns auf Ihre Fragen</a:t>
            </a:r>
            <a:br>
              <a:rPr lang="de-DE" sz="3200" b="1" u="sng" dirty="0"/>
            </a:br>
            <a:r>
              <a:rPr lang="de-DE" sz="3200" b="1" u="sng" dirty="0"/>
              <a:t>zur </a:t>
            </a:r>
            <a:r>
              <a:rPr kumimoji="0" lang="de-DE" sz="3200" b="1" i="0" u="sng" strike="noStrike" kern="1200" cap="none" spc="0" normalizeH="0" baseline="0" noProof="0" dirty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Arial" pitchFamily="34" charset="0"/>
              </a:rPr>
              <a:t>ZDK-Onlinezulassung</a:t>
            </a:r>
            <a:r>
              <a:rPr lang="de-DE" sz="3200" b="1" u="sng" dirty="0"/>
              <a:t>!</a:t>
            </a:r>
            <a:endParaRPr lang="de-DE" u="sng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152AB7-B9E5-F29B-542D-FBCBBB9D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57BC-D9B8-4EAC-93CC-EAD57073D4BC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623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 Kontakt: Stefan Laing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771800" y="2175910"/>
            <a:ext cx="6125442" cy="24120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Zentralverband Deutsches Kraftfahrzeuggewerbe e.V. (ZDK)</a:t>
            </a:r>
          </a:p>
          <a:p>
            <a:pPr>
              <a:spcBef>
                <a:spcPts val="0"/>
              </a:spcBef>
            </a:pPr>
            <a:r>
              <a:rPr lang="de-DE" dirty="0"/>
              <a:t>Abteilung Recht</a:t>
            </a:r>
          </a:p>
          <a:p>
            <a:pPr>
              <a:spcBef>
                <a:spcPts val="0"/>
              </a:spcBef>
            </a:pPr>
            <a:r>
              <a:rPr lang="de-DE" dirty="0"/>
              <a:t>Franz-Lohe-Str. 21</a:t>
            </a:r>
          </a:p>
          <a:p>
            <a:pPr>
              <a:spcBef>
                <a:spcPts val="0"/>
              </a:spcBef>
            </a:pPr>
            <a:r>
              <a:rPr lang="de-DE" dirty="0"/>
              <a:t>53129 Bonn</a:t>
            </a:r>
          </a:p>
          <a:p>
            <a:endParaRPr lang="de-DE" dirty="0"/>
          </a:p>
          <a:p>
            <a:r>
              <a:rPr lang="de-DE" dirty="0"/>
              <a:t>E-Mail: </a:t>
            </a:r>
            <a:r>
              <a:rPr lang="de-DE" dirty="0">
                <a:hlinkClick r:id="rId2"/>
              </a:rPr>
              <a:t>laing@kfzgewerbe.de</a:t>
            </a:r>
            <a:endParaRPr lang="de-DE" dirty="0"/>
          </a:p>
          <a:p>
            <a:r>
              <a:rPr lang="de-DE" dirty="0"/>
              <a:t>Internet: www.kfzgewerbe.de</a:t>
            </a:r>
          </a:p>
        </p:txBody>
      </p:sp>
      <p:pic>
        <p:nvPicPr>
          <p:cNvPr id="6" name="Bild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b="7684"/>
          <a:stretch>
            <a:fillRect/>
          </a:stretch>
        </p:blipFill>
        <p:spPr>
          <a:xfrm>
            <a:off x="899592" y="2175910"/>
            <a:ext cx="1662949" cy="22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2" y="123478"/>
            <a:ext cx="8784494" cy="744861"/>
          </a:xfrm>
        </p:spPr>
        <p:txBody>
          <a:bodyPr lIns="180000" anchor="t">
            <a:noAutofit/>
          </a:bodyPr>
          <a:lstStyle/>
          <a:p>
            <a:r>
              <a:rPr lang="de-DE" sz="3200" b="1" dirty="0"/>
              <a:t>1. Verfügbarkeit der digitalen Zulassung über i-Kfz</a:t>
            </a:r>
            <a:br>
              <a:rPr lang="de-DE" sz="3200" b="1" dirty="0"/>
            </a:b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03848" y="881975"/>
            <a:ext cx="5760640" cy="4260933"/>
          </a:xfrm>
        </p:spPr>
        <p:txBody>
          <a:bodyPr lIns="0">
            <a:normAutofit/>
          </a:bodyPr>
          <a:lstStyle/>
          <a:p>
            <a:pPr marL="7048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Keine Ausrede mehr! „Bei meinem Amt geht das doch eh nicht!“ stimmt kaum noch!</a:t>
            </a:r>
          </a:p>
          <a:p>
            <a:pPr marL="7048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Digitale </a:t>
            </a:r>
            <a:r>
              <a:rPr lang="de-DE" sz="1800" b="1" dirty="0"/>
              <a:t>Einreichung</a:t>
            </a:r>
            <a:r>
              <a:rPr lang="de-DE" sz="1800" dirty="0"/>
              <a:t> über KBA-GKS</a:t>
            </a:r>
            <a:br>
              <a:rPr lang="de-DE" sz="1800" dirty="0"/>
            </a:br>
            <a:r>
              <a:rPr lang="de-DE" sz="1800" dirty="0"/>
              <a:t>funktioniert </a:t>
            </a:r>
            <a:r>
              <a:rPr lang="de-DE" sz="1800" b="1" dirty="0"/>
              <a:t>bundesweit</a:t>
            </a:r>
            <a:r>
              <a:rPr lang="de-DE" sz="1800" dirty="0"/>
              <a:t> (auch Status „rot“).</a:t>
            </a:r>
          </a:p>
          <a:p>
            <a:pPr marL="7048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1800" b="1" dirty="0"/>
              <a:t>Volldigitale</a:t>
            </a:r>
            <a:r>
              <a:rPr lang="de-DE" sz="1800" dirty="0"/>
              <a:t> Bearbeitung läuft bei </a:t>
            </a:r>
            <a:r>
              <a:rPr lang="de-DE" sz="1800" b="1" dirty="0"/>
              <a:t>95 %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1800" dirty="0"/>
              <a:t>der Zulassungsbehörden </a:t>
            </a:r>
            <a:br>
              <a:rPr lang="de-DE" sz="1800" dirty="0"/>
            </a:br>
            <a:r>
              <a:rPr lang="de-DE" sz="1800" dirty="0"/>
              <a:t>(inkl. Rückkanal, Status „dunkelgrün“).</a:t>
            </a:r>
          </a:p>
          <a:p>
            <a:pPr marL="7048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d.h. bundesweit fast flächendeckend;</a:t>
            </a:r>
            <a:br>
              <a:rPr lang="de-DE" sz="1800" dirty="0"/>
            </a:br>
            <a:r>
              <a:rPr lang="de-DE" sz="1800" b="1" dirty="0"/>
              <a:t>Im (Bundesland) schon zu XX %. </a:t>
            </a:r>
          </a:p>
          <a:p>
            <a:pPr marL="361950" indent="0">
              <a:lnSpc>
                <a:spcPct val="90000"/>
              </a:lnSpc>
              <a:buNone/>
            </a:pPr>
            <a:endParaRPr lang="de-DE" sz="1700" b="1" dirty="0"/>
          </a:p>
          <a:p>
            <a:pPr marL="361950" indent="0">
              <a:lnSpc>
                <a:spcPct val="90000"/>
              </a:lnSpc>
              <a:buNone/>
            </a:pPr>
            <a:r>
              <a:rPr lang="de-DE" sz="1200" b="1" dirty="0"/>
              <a:t>Quelle BMDV, </a:t>
            </a:r>
            <a:r>
              <a:rPr lang="de-DE" sz="1200" b="1" dirty="0">
                <a:hlinkClick r:id="rId2"/>
              </a:rPr>
              <a:t>https://bmdv.bund.de</a:t>
            </a:r>
            <a:r>
              <a:rPr lang="de-DE" sz="1200" b="1" dirty="0"/>
              <a:t> (Stand: 02.03.2026)</a:t>
            </a:r>
          </a:p>
          <a:p>
            <a:pPr marL="647700" indent="-285750">
              <a:lnSpc>
                <a:spcPct val="90000"/>
              </a:lnSpc>
              <a:buFontTx/>
              <a:buChar char="-"/>
            </a:pPr>
            <a:endParaRPr lang="de-DE" sz="17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4972051"/>
            <a:ext cx="504056" cy="170858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5F757BC-D9B8-4EAC-93CC-EAD57073D4BC}" type="slidenum">
              <a:rPr kumimoji="0" lang="de-DE" sz="5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DD8428-9D28-0D30-577A-51D222B49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/>
          <a:stretch>
            <a:fillRect/>
          </a:stretch>
        </p:blipFill>
        <p:spPr>
          <a:xfrm>
            <a:off x="467544" y="881975"/>
            <a:ext cx="2848505" cy="382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393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544" y="195486"/>
            <a:ext cx="9108504" cy="4248472"/>
          </a:xfrm>
        </p:spPr>
        <p:txBody>
          <a:bodyPr/>
          <a:lstStyle/>
          <a:p>
            <a:pPr marL="0" lvl="0" indent="0" defTabSz="358775">
              <a:spcBef>
                <a:spcPts val="1200"/>
              </a:spcBef>
              <a:buNone/>
            </a:pPr>
            <a:r>
              <a:rPr lang="de-DE" sz="2500" b="1" dirty="0"/>
              <a:t>   </a:t>
            </a:r>
            <a:r>
              <a:rPr lang="de-DE" sz="3200" b="1" dirty="0"/>
              <a:t> 2. Online-Zulassungsvorgänge</a:t>
            </a:r>
            <a:r>
              <a:rPr lang="de-DE" sz="3600" b="1" dirty="0"/>
              <a:t> i-Kfz-Stufe 4</a:t>
            </a:r>
          </a:p>
          <a:p>
            <a:pPr marL="85725" indent="0" defTabSz="263525">
              <a:spcBef>
                <a:spcPts val="1200"/>
              </a:spcBef>
              <a:buNone/>
            </a:pPr>
            <a:r>
              <a:rPr lang="de-DE" dirty="0"/>
              <a:t>	</a:t>
            </a:r>
            <a:r>
              <a:rPr lang="de-DE" sz="1800" dirty="0"/>
              <a:t>Digital mögliche Zulassungsvorgänge:</a:t>
            </a:r>
          </a:p>
          <a:p>
            <a:pPr marL="771525" lvl="1" defTabSz="2635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Neuzulassung, Umschreibung, Wiederzulassung, Tageszulassung und Außerbetriebsetzung. </a:t>
            </a:r>
          </a:p>
          <a:p>
            <a:pPr marL="85725" indent="0" defTabSz="263525">
              <a:spcBef>
                <a:spcPts val="1200"/>
              </a:spcBef>
              <a:buNone/>
            </a:pPr>
            <a:r>
              <a:rPr lang="de-DE" sz="1800" dirty="0"/>
              <a:t>	Weiterhin notwendige „analoge“ Handlungen nach Abschluss des Zulassungsvorgangs:</a:t>
            </a:r>
          </a:p>
          <a:p>
            <a:pPr marL="485775" lvl="1" indent="0" defTabSz="263525">
              <a:spcBef>
                <a:spcPts val="0"/>
              </a:spcBef>
              <a:buNone/>
            </a:pPr>
            <a:r>
              <a:rPr lang="de-DE" sz="1800" dirty="0"/>
              <a:t>•	Ausdruck der digitalen Zulassungsdokumente bzw. -nachweise.</a:t>
            </a:r>
          </a:p>
          <a:p>
            <a:pPr marL="485775" lvl="1" indent="0" defTabSz="263525">
              <a:spcBef>
                <a:spcPts val="0"/>
              </a:spcBef>
              <a:buNone/>
            </a:pPr>
            <a:r>
              <a:rPr lang="de-DE" sz="1800" dirty="0"/>
              <a:t>•	Beschaffung Kfz-Kennzeichen (ggf. durch Kennzeichenpräger im Autohaus selbst).</a:t>
            </a:r>
          </a:p>
          <a:p>
            <a:pPr marL="485775" lvl="1" indent="0" defTabSz="263525">
              <a:spcBef>
                <a:spcPts val="0"/>
              </a:spcBef>
              <a:buNone/>
            </a:pPr>
            <a:r>
              <a:rPr lang="de-DE" sz="1800" dirty="0"/>
              <a:t>•	HU- und Behörden-Siegel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(Post o. Abholung)</a:t>
            </a:r>
            <a:r>
              <a:rPr lang="de-DE" sz="1200" dirty="0"/>
              <a:t>.</a:t>
            </a:r>
            <a:endParaRPr lang="de-DE" sz="1800" dirty="0"/>
          </a:p>
          <a:p>
            <a:pPr marL="485775" lvl="1" indent="0" defTabSz="263525">
              <a:spcBef>
                <a:spcPts val="0"/>
              </a:spcBef>
              <a:buNone/>
            </a:pPr>
            <a:r>
              <a:rPr lang="de-DE" sz="1800" dirty="0"/>
              <a:t>•	ZB I und ZB II (Post o. Abholung, s.o.).</a:t>
            </a:r>
          </a:p>
          <a:p>
            <a:pPr marL="85725" indent="0" defTabSz="263525">
              <a:spcBef>
                <a:spcPts val="1200"/>
              </a:spcBef>
              <a:buNone/>
            </a:pPr>
            <a:r>
              <a:rPr lang="de-DE" sz="1800" dirty="0"/>
              <a:t>	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757BC-D9B8-4EAC-93CC-EAD57073D4BC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64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5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57BC-D9B8-4EAC-93CC-EAD57073D4B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79512" y="156929"/>
            <a:ext cx="88924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4A8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sz="3200" b="1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rPr>
              <a:t>3. Durchführungswege bei digitalen </a:t>
            </a: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Zulassungen</a:t>
            </a:r>
          </a:p>
          <a:p>
            <a:pPr marL="358775" lvl="0" indent="-273050">
              <a:buClr>
                <a:srgbClr val="0064A8"/>
              </a:buClr>
              <a:buFont typeface="Symbol" panose="05050102010706020507" pitchFamily="18" charset="2"/>
              <a:buChar char="-"/>
              <a:tabLst>
                <a:tab pos="361950" algn="l"/>
              </a:tabLst>
            </a:pPr>
            <a:endParaRPr lang="de-DE" sz="500" dirty="0">
              <a:solidFill>
                <a:srgbClr val="0064A8"/>
              </a:solidFill>
              <a:latin typeface="Calibri" panose="020F0502020204030204" pitchFamily="34" charset="0"/>
              <a:cs typeface="Arial" pitchFamily="34" charset="0"/>
              <a:sym typeface="Wingdings"/>
            </a:endParaRPr>
          </a:p>
          <a:p>
            <a:pPr marL="358775" lvl="0" indent="-273050">
              <a:buClr>
                <a:srgbClr val="0064A8"/>
              </a:buClr>
              <a:buFont typeface="Symbol" panose="05050102010706020507" pitchFamily="18" charset="2"/>
              <a:buChar char="-"/>
              <a:tabLst>
                <a:tab pos="361950" algn="l"/>
              </a:tabLst>
            </a:pPr>
            <a:endParaRPr lang="de-DE" sz="500" dirty="0">
              <a:solidFill>
                <a:srgbClr val="0064A8"/>
              </a:solidFill>
              <a:latin typeface="Calibri" panose="020F0502020204030204" pitchFamily="34" charset="0"/>
              <a:cs typeface="Arial" pitchFamily="34" charset="0"/>
              <a:sym typeface="Wingdings"/>
            </a:endParaRPr>
          </a:p>
          <a:p>
            <a:pPr marL="358775" lvl="0" indent="-273050">
              <a:buClr>
                <a:srgbClr val="0064A8"/>
              </a:buClr>
              <a:buFont typeface="Symbol" panose="05050102010706020507" pitchFamily="18" charset="2"/>
              <a:buChar char="-"/>
              <a:tabLst>
                <a:tab pos="361950" algn="l"/>
              </a:tabLst>
            </a:pPr>
            <a:endParaRPr lang="de-DE" sz="500" dirty="0">
              <a:solidFill>
                <a:srgbClr val="0064A8"/>
              </a:solidFill>
              <a:latin typeface="Calibri" panose="020F0502020204030204" pitchFamily="34" charset="0"/>
              <a:cs typeface="Arial" pitchFamily="34" charset="0"/>
              <a:sym typeface="Wingdings"/>
            </a:endParaRPr>
          </a:p>
          <a:p>
            <a:pPr marL="358775" lvl="0" indent="-273050">
              <a:buClr>
                <a:srgbClr val="0064A8"/>
              </a:buClr>
              <a:buFont typeface="Symbol" panose="05050102010706020507" pitchFamily="18" charset="2"/>
              <a:buChar char="-"/>
              <a:tabLst>
                <a:tab pos="361950" algn="l"/>
              </a:tabLst>
            </a:pPr>
            <a:endParaRPr lang="de-DE" sz="500" dirty="0">
              <a:solidFill>
                <a:srgbClr val="0064A8"/>
              </a:solidFill>
              <a:latin typeface="Calibri" panose="020F0502020204030204" pitchFamily="34" charset="0"/>
              <a:cs typeface="Arial" pitchFamily="34" charset="0"/>
              <a:sym typeface="Wingdings"/>
            </a:endParaRPr>
          </a:p>
          <a:p>
            <a:pPr marL="371475" lvl="0" indent="-285750">
              <a:buClr>
                <a:srgbClr val="0064A8"/>
              </a:buClr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rPr>
              <a:t>Über die i-Kfz-Portale der Zulassungsbehörden:</a:t>
            </a:r>
          </a:p>
          <a:p>
            <a:pPr marL="85725" lvl="0">
              <a:buClr>
                <a:srgbClr val="0064A8"/>
              </a:buClr>
              <a:tabLst>
                <a:tab pos="361950" algn="l"/>
              </a:tabLst>
            </a:pP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rPr>
              <a:t>	Nur eigene Fahrzeuge des Autohauses (über Einzelvorgänge und 	mit elektronischem 	Personalausweis).</a:t>
            </a:r>
            <a:b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rPr>
            </a:br>
            <a:endParaRPr lang="de-DE" dirty="0">
              <a:solidFill>
                <a:srgbClr val="0064A8"/>
              </a:solidFill>
              <a:latin typeface="Calibri" panose="020F0502020204030204" pitchFamily="34" charset="0"/>
              <a:cs typeface="Arial" pitchFamily="34" charset="0"/>
              <a:sym typeface="Wingdings"/>
            </a:endParaRPr>
          </a:p>
          <a:p>
            <a:pPr marL="428625" lvl="0" indent="-342900">
              <a:buClr>
                <a:srgbClr val="0064A8"/>
              </a:buClr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Über die beim KBA eingerichtete Großkundenschnittstelle (</a:t>
            </a:r>
            <a:r>
              <a:rPr lang="de-DE" b="1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GKS)</a:t>
            </a: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: </a:t>
            </a:r>
            <a:b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</a:b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Zulassungen von eigenen </a:t>
            </a:r>
            <a:r>
              <a:rPr lang="de-DE" b="1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und </a:t>
            </a: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Kundenfahrzeugen</a:t>
            </a:r>
          </a:p>
          <a:p>
            <a:pPr marL="885825" lvl="1" indent="-342900">
              <a:buClr>
                <a:srgbClr val="0064A8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de-DE" b="1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eigene GK-Eigenschaft </a:t>
            </a: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des Autohauses (&gt; 500 Zulassungsvorgänge pro Jahr)	</a:t>
            </a:r>
          </a:p>
          <a:p>
            <a:pPr marL="885825" lvl="1" indent="-342900">
              <a:buClr>
                <a:srgbClr val="0064A8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	</a:t>
            </a:r>
            <a:r>
              <a:rPr lang="de-DE" b="1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GK-Eigenschaft eines Dritten </a:t>
            </a: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(Dienstleister, z.B. MDC)</a:t>
            </a:r>
          </a:p>
          <a:p>
            <a:pPr marL="85725" lvl="0">
              <a:buClr>
                <a:srgbClr val="0064A8"/>
              </a:buClr>
              <a:tabLst>
                <a:tab pos="361950" algn="l"/>
              </a:tabLst>
            </a:pPr>
            <a:b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</a:b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	</a:t>
            </a:r>
            <a:r>
              <a:rPr lang="de-DE" u="sng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Hinweis</a:t>
            </a: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: Für beide Wege über die GKS wird eine vom KBA </a:t>
            </a:r>
            <a:r>
              <a:rPr lang="de-DE" b="1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zugelassene Software </a:t>
            </a: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benötigt.</a:t>
            </a:r>
          </a:p>
          <a:p>
            <a:pPr marL="85725" lvl="0">
              <a:buClr>
                <a:srgbClr val="0064A8"/>
              </a:buClr>
              <a:tabLst>
                <a:tab pos="361950" algn="l"/>
              </a:tabLst>
            </a:pPr>
            <a:b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</a:b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	</a:t>
            </a:r>
            <a:r>
              <a:rPr lang="de-DE" u="sng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Effektive Lösung</a:t>
            </a: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: „</a:t>
            </a:r>
            <a:r>
              <a:rPr lang="de-DE" b="1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ZDK-Onlinezulassung</a:t>
            </a: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 powered by MyDigitalCar (MDC)“</a:t>
            </a:r>
          </a:p>
          <a:p>
            <a:pPr marL="542925" lvl="1">
              <a:buClr>
                <a:srgbClr val="0064A8"/>
              </a:buClr>
              <a:tabLst>
                <a:tab pos="361950" algn="l"/>
              </a:tabLst>
            </a:pPr>
            <a:endParaRPr lang="de-DE" dirty="0">
              <a:solidFill>
                <a:srgbClr val="0064A8"/>
              </a:solidFill>
              <a:latin typeface="Calibri" panose="020F0502020204030204" pitchFamily="34" charset="0"/>
              <a:cs typeface="Arial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1169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458FA-7591-D466-A449-298184CCC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67EF6-6C78-3DFF-573E-5DB6485D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51470"/>
            <a:ext cx="8964427" cy="1032512"/>
          </a:xfrm>
        </p:spPr>
        <p:txBody>
          <a:bodyPr lIns="180000"/>
          <a:lstStyle/>
          <a:p>
            <a:pPr defTabSz="449263">
              <a:tabLst>
                <a:tab pos="360363" algn="l"/>
              </a:tabLst>
            </a:pPr>
            <a:r>
              <a:rPr lang="de-DE" sz="3200" b="1" dirty="0"/>
              <a:t>4. Erforderliche Voraussetzungen zur Durchführung 	 von digitalen Zulassungen über ZDK-OZ</a:t>
            </a:r>
            <a:br>
              <a:rPr lang="de-DE" b="1" dirty="0"/>
            </a:br>
            <a:br>
              <a:rPr lang="de-DE" sz="2400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CCD921-9E1A-10AD-9A5D-FB3885101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5606"/>
            <a:ext cx="9073008" cy="3768816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Folgende Voraussetzungen</a:t>
            </a:r>
            <a:r>
              <a:rPr lang="de-DE" sz="1800" dirty="0"/>
              <a:t> müssen erfüllt sein, um digitale Zulassungsvorgänge für eigene und Kundenfahrzeuge mit Hilfe von ZDK-OZ durchführen zu können:</a:t>
            </a:r>
          </a:p>
          <a:p>
            <a:r>
              <a:rPr lang="de-DE" sz="1800" dirty="0"/>
              <a:t>Die notwendigen </a:t>
            </a:r>
            <a:r>
              <a:rPr lang="de-DE" sz="1800" b="1" dirty="0"/>
              <a:t>Fahrzeugdokumente  und gültige eVB-Nummer </a:t>
            </a:r>
            <a:r>
              <a:rPr lang="de-DE" sz="1800" dirty="0"/>
              <a:t>müssen vorliegen.</a:t>
            </a:r>
          </a:p>
          <a:p>
            <a:r>
              <a:rPr lang="de-DE" sz="1800" dirty="0"/>
              <a:t>Es ist die notwendige Software zur Kommunikation mit der GKS des KBA vorzuhalten. Dies kann die über ZDK-OZ </a:t>
            </a:r>
            <a:r>
              <a:rPr lang="de-DE" sz="1800" b="1" dirty="0"/>
              <a:t>zur Verfügung gestellte Software von MyDigitalCar</a:t>
            </a:r>
            <a:r>
              <a:rPr lang="de-DE" sz="1800" dirty="0"/>
              <a:t> erfolgen.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Über die ZDK-OZ können grundsätzlich alle Kfz-Unternehmen die MDC-Software nutzen.</a:t>
            </a:r>
          </a:p>
          <a:p>
            <a:r>
              <a:rPr lang="de-DE" sz="1800" dirty="0"/>
              <a:t>Die für die Zulassung notwendige Identifizierung des Fahrzeughalters muss sichergestellt sein. Dies wird bei der </a:t>
            </a:r>
            <a:r>
              <a:rPr lang="de-DE" sz="1800" b="1" dirty="0"/>
              <a:t>MDC-Software über </a:t>
            </a:r>
            <a:r>
              <a:rPr lang="de-DE" sz="1800" dirty="0"/>
              <a:t>einen intuitiven</a:t>
            </a:r>
            <a:r>
              <a:rPr lang="de-DE" sz="1800" b="1" dirty="0"/>
              <a:t> QES-Prozess zur rechtssicheren digitalen Signatur</a:t>
            </a:r>
            <a:r>
              <a:rPr lang="de-DE" sz="1800" dirty="0"/>
              <a:t> von Zulassungsanträgen gewährleistet.</a:t>
            </a:r>
          </a:p>
          <a:p>
            <a:r>
              <a:rPr lang="de-DE" sz="1800" dirty="0"/>
              <a:t>GmbH &amp; Co KG: Das KBA hat derzeit Probleme eine GmbH&amp;Co KG selbst als</a:t>
            </a:r>
            <a:br>
              <a:rPr lang="de-DE" sz="1800" dirty="0"/>
            </a:br>
            <a:r>
              <a:rPr lang="de-DE" sz="1800" dirty="0"/>
              <a:t>Großkunde anzulegen. Diese Unternehmensformen nutzen dann im Zweifel</a:t>
            </a:r>
            <a:br>
              <a:rPr lang="de-DE" sz="1800" dirty="0"/>
            </a:br>
            <a:r>
              <a:rPr lang="de-DE" sz="1800" dirty="0"/>
              <a:t>erst einmal die GK-Eigenschaft von MDC.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A391B0-F55C-C699-C311-0DD39A7A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757BC-D9B8-4EAC-93CC-EAD57073D4BC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64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3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3538A-84CF-EC77-DC30-499099A03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2C8849-88F2-18FD-6965-F331A9D63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23478"/>
            <a:ext cx="8496944" cy="792088"/>
          </a:xfrm>
        </p:spPr>
        <p:txBody>
          <a:bodyPr lIns="180000"/>
          <a:lstStyle/>
          <a:p>
            <a:r>
              <a:rPr lang="de-DE" sz="3200" b="1" dirty="0"/>
              <a:t>5. Generelle Vorteile der digitalen Zulassung</a:t>
            </a:r>
            <a:br>
              <a:rPr lang="de-DE" sz="2400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2DB285-37AD-1452-5F2F-E2E41AD10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15565"/>
            <a:ext cx="8964488" cy="4056485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Generelle Vorteile </a:t>
            </a:r>
            <a:r>
              <a:rPr lang="de-DE" sz="1800" dirty="0"/>
              <a:t>für Autohäuser bei Nutzung der digitalen Zulassung:</a:t>
            </a:r>
          </a:p>
          <a:p>
            <a:r>
              <a:rPr lang="de-DE" sz="1800" dirty="0"/>
              <a:t>Der </a:t>
            </a:r>
            <a:r>
              <a:rPr lang="de-DE" sz="1800" b="1" dirty="0"/>
              <a:t>Halter</a:t>
            </a:r>
            <a:r>
              <a:rPr lang="de-DE" sz="1800" dirty="0"/>
              <a:t> (Kunde oder Autohaus selbst) kann mit dem Fahrzeug nach automatisch bestätigtem Zugang des digitalen Zulassungsantrags </a:t>
            </a:r>
            <a:r>
              <a:rPr lang="de-DE" sz="1800" b="1" dirty="0"/>
              <a:t>sofort losfahren (für 10 Tage </a:t>
            </a:r>
            <a:r>
              <a:rPr lang="de-DE" sz="1800" dirty="0"/>
              <a:t>mit dem ausgedruckten vorläufigen digitalen Zulassungsnachweis).</a:t>
            </a:r>
          </a:p>
          <a:p>
            <a:r>
              <a:rPr lang="de-DE" sz="1800" dirty="0"/>
              <a:t>Es gibt </a:t>
            </a:r>
            <a:r>
              <a:rPr lang="de-DE" sz="1800" b="1" dirty="0"/>
              <a:t>keine Warteze</a:t>
            </a:r>
            <a:r>
              <a:rPr lang="de-DE" sz="1800" dirty="0"/>
              <a:t>iten mehr, wie bei analogen Zulassungsvorgängen </a:t>
            </a:r>
            <a:r>
              <a:rPr lang="de-DE" sz="1800" b="1" dirty="0"/>
              <a:t>in der Zulassungsstelle.</a:t>
            </a:r>
          </a:p>
          <a:p>
            <a:r>
              <a:rPr lang="de-DE" sz="1800" b="1" dirty="0"/>
              <a:t>Prozesszeiten</a:t>
            </a:r>
            <a:r>
              <a:rPr lang="de-DE" sz="1800" dirty="0"/>
              <a:t> im Autohaus selbst </a:t>
            </a:r>
            <a:r>
              <a:rPr lang="de-DE" sz="1800" b="1" dirty="0"/>
              <a:t>verkürzen sich</a:t>
            </a:r>
            <a:r>
              <a:rPr lang="de-DE" sz="1800" dirty="0"/>
              <a:t> durch die Integration der Zulassung in die eigenen IT-Prozesse des Autohauses.</a:t>
            </a:r>
          </a:p>
          <a:p>
            <a:r>
              <a:rPr lang="de-DE" sz="1800" dirty="0"/>
              <a:t>Es fallen </a:t>
            </a:r>
            <a:r>
              <a:rPr lang="de-DE" sz="1800" b="1" dirty="0"/>
              <a:t>bei digitalen Kfz-Zulassungen geringere amtliche Gebühren </a:t>
            </a:r>
            <a:r>
              <a:rPr lang="de-DE" sz="1800" dirty="0"/>
              <a:t>an, als bei Zulassungen vor Ort in der Zulassungsstelle,</a:t>
            </a:r>
            <a:br>
              <a:rPr lang="de-DE" sz="1800" dirty="0"/>
            </a:br>
            <a:r>
              <a:rPr lang="de-DE" sz="1400" dirty="0"/>
              <a:t>(Beispiele: Neuzulassung: Analog &gt; 30 €, digital &gt; 12,80 €; Tageszulassung: Analog 45,90 €, digital &gt; 14,90 €).</a:t>
            </a:r>
          </a:p>
          <a:p>
            <a:r>
              <a:rPr lang="de-DE" sz="1800" b="1" dirty="0"/>
              <a:t>Zulassungsvorgänge</a:t>
            </a:r>
            <a:r>
              <a:rPr lang="de-DE" sz="1800" dirty="0"/>
              <a:t> können </a:t>
            </a:r>
            <a:r>
              <a:rPr lang="de-DE" sz="1800" b="1" dirty="0"/>
              <a:t>überregional (deutschlandweit) aus </a:t>
            </a:r>
            <a:r>
              <a:rPr lang="de-DE" sz="1800" dirty="0"/>
              <a:t>dem</a:t>
            </a:r>
            <a:br>
              <a:rPr lang="de-DE" sz="1800" dirty="0"/>
            </a:br>
            <a:r>
              <a:rPr lang="de-DE" sz="1800" dirty="0"/>
              <a:t>eigenen </a:t>
            </a:r>
            <a:r>
              <a:rPr lang="de-DE" sz="1800" b="1" dirty="0"/>
              <a:t>Autohaus</a:t>
            </a:r>
            <a:r>
              <a:rPr lang="de-DE" sz="1800" dirty="0"/>
              <a:t> durchgeführt werden.</a:t>
            </a:r>
            <a:endParaRPr lang="de-DE" sz="1200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41849A-41C2-E32F-9AA5-0EA00976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757BC-D9B8-4EAC-93CC-EAD57073D4BC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64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0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BE306-F281-0E2F-696D-D3BB29F83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1F8656-3816-5762-854E-397CFC4BF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52" y="51470"/>
            <a:ext cx="8893496" cy="1008112"/>
          </a:xfrm>
        </p:spPr>
        <p:txBody>
          <a:bodyPr lIns="180000"/>
          <a:lstStyle/>
          <a:p>
            <a:pPr>
              <a:tabLst>
                <a:tab pos="449263" algn="l"/>
              </a:tabLst>
            </a:pPr>
            <a:r>
              <a:rPr lang="de-DE" sz="3200" b="1" dirty="0"/>
              <a:t>6. Welche Vorteile bietet die "ZDK-Onlinezulassung 	powered by MDC"?</a:t>
            </a:r>
            <a:br>
              <a:rPr lang="de-DE" b="1" dirty="0"/>
            </a:br>
            <a:br>
              <a:rPr lang="de-DE" sz="2400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F1FFA3-3788-FAB5-6482-EDE15896F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17019"/>
            <a:ext cx="8964488" cy="3840461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Wichtige Vorteile der digitalen Zulassung über die „ZDK-Onlinezulassung powered by MDC“:</a:t>
            </a:r>
          </a:p>
          <a:p>
            <a:r>
              <a:rPr lang="de-DE" sz="1800" dirty="0"/>
              <a:t>„</a:t>
            </a:r>
            <a:r>
              <a:rPr lang="de-DE" sz="1800" b="1" dirty="0"/>
              <a:t>Schlüsselfertige“ Softwarelösung</a:t>
            </a:r>
            <a:r>
              <a:rPr lang="de-DE" sz="1800" dirty="0"/>
              <a:t> (über eigene GKS oder MDC-GKS) von MDC.</a:t>
            </a:r>
          </a:p>
          <a:p>
            <a:r>
              <a:rPr lang="de-DE" sz="1600" dirty="0"/>
              <a:t>Wer ist MyDigitalCar: Die GmbH hat eine Software/Plattform für digitale Kommunikation mit der GKS des Kraftfahrtbundesamtes (KBA) entwickelt. </a:t>
            </a:r>
          </a:p>
          <a:p>
            <a:r>
              <a:rPr lang="de-DE" sz="1800" dirty="0"/>
              <a:t>Die </a:t>
            </a:r>
            <a:r>
              <a:rPr lang="de-DE" sz="1800" b="1" dirty="0"/>
              <a:t>Sicherheit der Kundendaten ist gewährleistet</a:t>
            </a:r>
            <a:r>
              <a:rPr lang="de-DE" sz="1800" dirty="0"/>
              <a:t>. Durchgängige Datentrennung und -speicherung in Deutschland oder in eigener Datenumgebung des Kunden.</a:t>
            </a:r>
          </a:p>
          <a:p>
            <a:r>
              <a:rPr lang="de-DE" sz="1800" dirty="0"/>
              <a:t>Eine mittlerweile praxiserprobte, moderne und intuitive IT-Lösung (20 % Marktanteil MDC; Nutzung durch OEMs, Flottendienstl. und Autohäuser, </a:t>
            </a:r>
            <a:r>
              <a:rPr lang="de-DE" sz="1800" b="1" dirty="0"/>
              <a:t>ca. 300.000 volldigitale Prozesse in 2025</a:t>
            </a:r>
            <a:r>
              <a:rPr lang="de-DE" sz="1800" dirty="0"/>
              <a:t>).</a:t>
            </a:r>
          </a:p>
          <a:p>
            <a:r>
              <a:rPr lang="de-DE" sz="1800" b="1" dirty="0"/>
              <a:t>Genau kalkulierbare Kosten </a:t>
            </a:r>
            <a:r>
              <a:rPr lang="de-DE" sz="1800" dirty="0"/>
              <a:t>über ein Pay-per-Use-Modell.</a:t>
            </a:r>
          </a:p>
          <a:p>
            <a:r>
              <a:rPr lang="de-DE" sz="1800" b="1" dirty="0"/>
              <a:t>Teils deutlich niedrigere Kosten (bis zu 70 €) </a:t>
            </a:r>
            <a:r>
              <a:rPr lang="de-DE" sz="1800" dirty="0"/>
              <a:t>als bei herkömmlichen Zulassungsdienstleistern.</a:t>
            </a:r>
            <a:endParaRPr lang="de-DE" sz="1200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96BFA4-4A8E-BEE4-D50A-6E10A953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757BC-D9B8-4EAC-93CC-EAD57073D4BC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64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888BD-E607-4B37-D18B-34EFC4688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1658E0-C492-FE43-64C5-FE6D28A8B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757BC-D9B8-4EAC-93CC-EAD57073D4BC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64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D12287F-7223-08BA-F5B7-3BE9C1039B7E}"/>
              </a:ext>
            </a:extLst>
          </p:cNvPr>
          <p:cNvSpPr txBox="1">
            <a:spLocks/>
          </p:cNvSpPr>
          <p:nvPr/>
        </p:nvSpPr>
        <p:spPr>
          <a:xfrm>
            <a:off x="89248" y="195486"/>
            <a:ext cx="8965504" cy="1104801"/>
          </a:xfrm>
          <a:prstGeom prst="rect">
            <a:avLst/>
          </a:prstGeom>
          <a:noFill/>
        </p:spPr>
        <p:txBody>
          <a:bodyPr vert="horz" lIns="180000" tIns="108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900" b="0" kern="1200" cap="none" baseline="0">
                <a:solidFill>
                  <a:srgbClr val="0064A8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</a:lstStyle>
          <a:p>
            <a:pPr>
              <a:tabLst>
                <a:tab pos="449263" algn="l"/>
              </a:tabLst>
            </a:pPr>
            <a:r>
              <a:rPr lang="de-DE" sz="3200" b="1" dirty="0"/>
              <a:t>6. Welche Vorteile bietet die "ZDK-Onlinezulassung 	powered by MDC"?</a:t>
            </a:r>
            <a:br>
              <a:rPr lang="de-DE" b="1" dirty="0"/>
            </a:br>
            <a:endParaRPr lang="de-DE" b="1" dirty="0"/>
          </a:p>
          <a:p>
            <a:pPr>
              <a:tabLst>
                <a:tab pos="449263" algn="l"/>
              </a:tabLst>
            </a:pPr>
            <a:endParaRPr lang="de-DE" b="1" dirty="0"/>
          </a:p>
          <a:p>
            <a:pPr>
              <a:tabLst>
                <a:tab pos="449263" algn="l"/>
              </a:tabLst>
            </a:pPr>
            <a:endParaRPr lang="de-DE" sz="2400" b="1" dirty="0"/>
          </a:p>
          <a:p>
            <a:pPr>
              <a:tabLst>
                <a:tab pos="449263" algn="l"/>
              </a:tabLst>
            </a:pPr>
            <a:br>
              <a:rPr lang="de-DE" sz="2400" dirty="0"/>
            </a:b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EAE46A7-7CA4-225D-3232-80940963C04C}"/>
              </a:ext>
            </a:extLst>
          </p:cNvPr>
          <p:cNvSpPr txBox="1"/>
          <p:nvPr/>
        </p:nvSpPr>
        <p:spPr>
          <a:xfrm>
            <a:off x="143508" y="1418748"/>
            <a:ext cx="8965504" cy="32470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64A8"/>
              </a:buClr>
              <a:buFont typeface="Wingdings" pitchFamily="2" charset="2"/>
              <a:buChar char="§"/>
              <a:defRPr/>
            </a:pP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rPr>
              <a:t>Notwendige QES (</a:t>
            </a:r>
            <a:r>
              <a:rPr lang="de-DE" b="1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rPr>
              <a:t>Halteridentifizierung</a:t>
            </a: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rPr>
              <a:t>) über ein Foto-Ident-Verfahren auf einem Endgerät des Kunden oder vor Ort im Autohaus durch Vertrauensdienstleister.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Sammelanträge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 sind möglich (z.B. Tageszulassungen oder Flottenfahrzeuge).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Integration in die IT- und Prozesslandschaft des Kfz-Händlers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 (d.h. keine Neueingabe von im DMS vorhandenen Fahrzeug- oder Halterdaten nötig).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rPr>
              <a:t>Eine komplett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„unsichtbare“ 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Integrationsmöglichkeit in bestehende IT-Systemlandschaft des Händlers ist möglich (bewährte API-Schnittstelle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 inkl. State-of-the-Art Security-Setup).</a:t>
            </a:r>
          </a:p>
          <a:p>
            <a:pPr marL="342900" lvl="0" indent="-342900">
              <a:spcBef>
                <a:spcPts val="600"/>
              </a:spcBef>
              <a:buClr>
                <a:srgbClr val="0064A8"/>
              </a:buClr>
              <a:buFont typeface="Wingdings" pitchFamily="2" charset="2"/>
              <a:buChar char="§"/>
              <a:defRPr/>
            </a:pPr>
            <a:r>
              <a:rPr lang="de-DE" b="1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rPr>
              <a:t>Möglich</a:t>
            </a: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rPr>
              <a:t> ist aber </a:t>
            </a:r>
            <a:r>
              <a:rPr lang="de-DE" b="1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rPr>
              <a:t>auch</a:t>
            </a: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rPr>
              <a:t> lediglich der </a:t>
            </a:r>
            <a:r>
              <a:rPr lang="de-DE" b="1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rPr>
              <a:t>Import einer Excel-Datei </a:t>
            </a: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rPr>
              <a:t>zur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Datenübertragung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ohne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 eine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direkte IT-Systemanbindung.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I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ndividuelle Abbildung von Rollen- und Rechte-Strukturen</a:t>
            </a:r>
            <a:r>
              <a:rPr lang="de-DE" dirty="0">
                <a:solidFill>
                  <a:srgbClr val="0064A8"/>
                </a:solidFill>
                <a:latin typeface="Calibri" panose="020F0502020204030204" pitchFamily="34" charset="0"/>
                <a:cs typeface="Arial" pitchFamily="34" charset="0"/>
              </a:rPr>
              <a:t>.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64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5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D1E90-282D-0DA5-26B2-DCB835963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75651-3AF8-18B8-44FA-F7EDDE6C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3478"/>
            <a:ext cx="8784976" cy="1032512"/>
          </a:xfrm>
        </p:spPr>
        <p:txBody>
          <a:bodyPr lIns="180000"/>
          <a:lstStyle/>
          <a:p>
            <a:pPr defTabSz="449263"/>
            <a:r>
              <a:rPr lang="de-DE" sz="3200" b="1" dirty="0"/>
              <a:t>7. Typische Use-Cases der "ZDK-Onlinezulassung 	powered by MDC" im Handelsbetrieb</a:t>
            </a:r>
            <a:br>
              <a:rPr lang="de-DE" sz="3200" b="1" dirty="0"/>
            </a:br>
            <a:br>
              <a:rPr lang="de-DE" sz="1800" dirty="0"/>
            </a:b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E04611-32F4-8FEF-B8E9-FB1E7F86A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75606"/>
            <a:ext cx="8784976" cy="3744416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Es gibt im Autohaus einige typische Vorgänge (sog. “use-cases”), die sich durch die Nutzung digitaler Zulassungen deutlich verbessern lassen:</a:t>
            </a:r>
          </a:p>
          <a:p>
            <a:r>
              <a:rPr lang="de-DE" sz="1800" b="1" dirty="0"/>
              <a:t>Massenzulassungen zum Ende eines Quartals</a:t>
            </a:r>
            <a:r>
              <a:rPr lang="de-DE" sz="1800" dirty="0"/>
              <a:t>, </a:t>
            </a:r>
            <a:r>
              <a:rPr lang="de-DE" sz="1800" b="1" dirty="0"/>
              <a:t>Jahres oder </a:t>
            </a:r>
            <a:r>
              <a:rPr lang="de-DE" sz="1800" dirty="0"/>
              <a:t>auch zum Endzeitpunkt des </a:t>
            </a:r>
            <a:r>
              <a:rPr lang="de-DE" sz="1800" b="1" dirty="0"/>
              <a:t>Auslaufens einer Typgenehmigung </a:t>
            </a:r>
            <a:r>
              <a:rPr lang="de-DE" sz="1800" dirty="0"/>
              <a:t>(z.B. Euro 5 auf Euro 6)</a:t>
            </a:r>
            <a:r>
              <a:rPr lang="de-DE" sz="1800" i="1" dirty="0"/>
              <a:t>.</a:t>
            </a:r>
            <a:endParaRPr lang="de-DE" sz="1800" dirty="0"/>
          </a:p>
          <a:p>
            <a:r>
              <a:rPr lang="de-DE" sz="1800" b="1" dirty="0"/>
              <a:t>Sofortabmeldungen von Leasingfahrzeugen.</a:t>
            </a:r>
            <a:endParaRPr lang="de-DE" sz="1800" dirty="0"/>
          </a:p>
          <a:p>
            <a:r>
              <a:rPr lang="de-DE" sz="1800" b="1" dirty="0"/>
              <a:t>Sofortiges Losfahren </a:t>
            </a:r>
            <a:r>
              <a:rPr lang="de-DE" sz="1800" dirty="0"/>
              <a:t>ist (z.B. </a:t>
            </a:r>
            <a:r>
              <a:rPr lang="de-DE" sz="1800" b="1" dirty="0"/>
              <a:t>bei Spontanverkäufen</a:t>
            </a:r>
            <a:r>
              <a:rPr lang="de-DE" sz="1800" dirty="0"/>
              <a:t>) ohne Plaketten möglich.</a:t>
            </a:r>
          </a:p>
          <a:p>
            <a:r>
              <a:rPr lang="de-DE" sz="1800" dirty="0"/>
              <a:t>Überregionale (deutschlandweite) Fahrzeugverkäufe werden einfacher.</a:t>
            </a:r>
          </a:p>
          <a:p>
            <a:r>
              <a:rPr lang="de-DE" sz="1800" b="1" dirty="0"/>
              <a:t>NW- und GW-Zulassungen zu einem Stichtag, für verschiedene Standorte einer</a:t>
            </a:r>
            <a:br>
              <a:rPr lang="de-DE" sz="1800" b="1" dirty="0"/>
            </a:br>
            <a:r>
              <a:rPr lang="de-DE" sz="1800" b="1" dirty="0"/>
              <a:t>AH-Gruppe</a:t>
            </a:r>
            <a:r>
              <a:rPr lang="de-DE" sz="1800" dirty="0"/>
              <a:t>.</a:t>
            </a:r>
          </a:p>
          <a:p>
            <a:r>
              <a:rPr lang="de-DE" sz="1800" b="1" dirty="0"/>
              <a:t>Verantwortliche Mitarbeiter und Geschäftsführung haben einen zentralen Überblick </a:t>
            </a:r>
            <a:r>
              <a:rPr lang="de-DE" sz="1800" dirty="0"/>
              <a:t>über alle Zulassungsvorgänge in einem System.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50AB08-EE8A-4366-5116-366E1A38C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757BC-D9B8-4EAC-93CC-EAD57073D4BC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64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12314"/>
      </p:ext>
    </p:extLst>
  </p:cSld>
  <p:clrMapOvr>
    <a:masterClrMapping/>
  </p:clrMapOvr>
</p:sld>
</file>

<file path=ppt/theme/theme1.xml><?xml version="1.0" encoding="utf-8"?>
<a:theme xmlns:a="http://schemas.openxmlformats.org/drawingml/2006/main" name="16_9_PowerPoint-Vorlage_Format_ZDK-Master_neu2">
  <a:themeElements>
    <a:clrScheme name="ZDK">
      <a:dk1>
        <a:srgbClr val="000000"/>
      </a:dk1>
      <a:lt1>
        <a:srgbClr val="FFFFFF"/>
      </a:lt1>
      <a:dk2>
        <a:srgbClr val="0064A8"/>
      </a:dk2>
      <a:lt2>
        <a:srgbClr val="CCE1F0"/>
      </a:lt2>
      <a:accent1>
        <a:srgbClr val="0064A8"/>
      </a:accent1>
      <a:accent2>
        <a:srgbClr val="CCE1F0"/>
      </a:accent2>
      <a:accent3>
        <a:srgbClr val="004682"/>
      </a:accent3>
      <a:accent4>
        <a:srgbClr val="8CC8F0"/>
      </a:accent4>
      <a:accent5>
        <a:srgbClr val="00326E"/>
      </a:accent5>
      <a:accent6>
        <a:srgbClr val="A40000"/>
      </a:accent6>
      <a:hlink>
        <a:srgbClr val="0064A8"/>
      </a:hlink>
      <a:folHlink>
        <a:srgbClr val="0064A8"/>
      </a:folHlink>
    </a:clrScheme>
    <a:fontScheme name="ZD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4A8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>
          <a:defRPr sz="2000" dirty="0" err="1" smtClean="0">
            <a:latin typeface="Calibri" panose="020F0502020204030204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358FC875-2838-8A4C-96F3-91F0984ABB01}" vid="{1D06F192-8741-3540-9665-CBAB96DA7DE4}"/>
    </a:ext>
  </a:extLst>
</a:theme>
</file>

<file path=ppt/theme/theme2.xml><?xml version="1.0" encoding="utf-8"?>
<a:theme xmlns:a="http://schemas.openxmlformats.org/drawingml/2006/main" name="16_9_PowerPoint-Vorlage_Format_ZDK-Master_">
  <a:themeElements>
    <a:clrScheme name="ZDK">
      <a:dk1>
        <a:srgbClr val="000000"/>
      </a:dk1>
      <a:lt1>
        <a:srgbClr val="FFFFFF"/>
      </a:lt1>
      <a:dk2>
        <a:srgbClr val="0064A8"/>
      </a:dk2>
      <a:lt2>
        <a:srgbClr val="CCE1F0"/>
      </a:lt2>
      <a:accent1>
        <a:srgbClr val="0064A8"/>
      </a:accent1>
      <a:accent2>
        <a:srgbClr val="CCE1F0"/>
      </a:accent2>
      <a:accent3>
        <a:srgbClr val="004682"/>
      </a:accent3>
      <a:accent4>
        <a:srgbClr val="8CC8F0"/>
      </a:accent4>
      <a:accent5>
        <a:srgbClr val="00326E"/>
      </a:accent5>
      <a:accent6>
        <a:srgbClr val="A40000"/>
      </a:accent6>
      <a:hlink>
        <a:srgbClr val="0064A8"/>
      </a:hlink>
      <a:folHlink>
        <a:srgbClr val="0064A8"/>
      </a:folHlink>
    </a:clrScheme>
    <a:fontScheme name="ZD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4A8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>
          <a:defRPr sz="20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0F9A0C2A40CF4BA2765EF8A3A72DD5" ma:contentTypeVersion="4" ma:contentTypeDescription="Ein neues Dokument erstellen." ma:contentTypeScope="" ma:versionID="fc46340abeb86885aa7851ae0a9584e2">
  <xsd:schema xmlns:xsd="http://www.w3.org/2001/XMLSchema" xmlns:xs="http://www.w3.org/2001/XMLSchema" xmlns:p="http://schemas.microsoft.com/office/2006/metadata/properties" xmlns:ns2="c2d7c889-5a46-45df-a9a8-2bc3532c708c" targetNamespace="http://schemas.microsoft.com/office/2006/metadata/properties" ma:root="true" ma:fieldsID="e79c8d64ba2b001600636549fb030306" ns2:_="">
    <xsd:import namespace="c2d7c889-5a46-45df-a9a8-2bc3532c70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7c889-5a46-45df-a9a8-2bc3532c70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A0EB9E-EAE3-4E76-948A-FAA750319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d7c889-5a46-45df-a9a8-2bc3532c70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CB325F-F16D-450E-8B10-E0C56321D7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0CF73E-A608-46E5-855F-8B758941A0F9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c2d7c889-5a46-45df-a9a8-2bc3532c708c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TOP4 ZDK Handelsdialog 29.01.2025</Template>
  <TotalTime>0</TotalTime>
  <Words>1201</Words>
  <Application>Microsoft Office PowerPoint</Application>
  <PresentationFormat>Bildschirmpräsentation (16:9)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Wingdings</vt:lpstr>
      <vt:lpstr>16_9_PowerPoint-Vorlage_Format_ZDK-Master_neu2</vt:lpstr>
      <vt:lpstr>16_9_PowerPoint-Vorlage_Format_ZDK-Master_</vt:lpstr>
      <vt:lpstr>PowerPoint-Präsentation</vt:lpstr>
      <vt:lpstr>1. Verfügbarkeit der digitalen Zulassung über i-Kfz </vt:lpstr>
      <vt:lpstr>PowerPoint-Präsentation</vt:lpstr>
      <vt:lpstr>PowerPoint-Präsentation</vt:lpstr>
      <vt:lpstr>4. Erforderliche Voraussetzungen zur Durchführung   von digitalen Zulassungen über ZDK-OZ  </vt:lpstr>
      <vt:lpstr>5. Generelle Vorteile der digitalen Zulassung </vt:lpstr>
      <vt:lpstr>6. Welche Vorteile bietet die "ZDK-Onlinezulassung  powered by MDC"?  </vt:lpstr>
      <vt:lpstr>PowerPoint-Präsentation</vt:lpstr>
      <vt:lpstr>7. Typische Use-Cases der "ZDK-Onlinezulassung  powered by MDC" im Handelsbetrieb  </vt:lpstr>
      <vt:lpstr>7. Typische Use-Cases der "ZDK-Onlinezulassung  powered by MDC" im Handelsbetrieb  </vt:lpstr>
      <vt:lpstr>PowerPoint-Präsentation</vt:lpstr>
      <vt:lpstr>Vielen Dank für Ihre Aufmerksamkeit!  Wir freuen uns auf Ihre Fragen zur ZDK-Onlinezulassung!</vt:lpstr>
      <vt:lpstr>Ihr Kontakt: Stefan Laing</vt:lpstr>
    </vt:vector>
  </TitlesOfParts>
  <Company>Deutsches Kraftfahrzeuggewerbe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Matthias Kenter</dc:creator>
  <cp:lastModifiedBy>Stefan Laing</cp:lastModifiedBy>
  <cp:revision>24</cp:revision>
  <cp:lastPrinted>2026-03-06T16:08:04Z</cp:lastPrinted>
  <dcterms:created xsi:type="dcterms:W3CDTF">2025-02-17T20:25:21Z</dcterms:created>
  <dcterms:modified xsi:type="dcterms:W3CDTF">2026-03-19T13:25:56Z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0x0101002A0F9A0C2A40CF4BA2765EF8A3A72DD5</vt:lpwstr>
  </property>
</Properties>
</file>